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432" y="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7E84-40C7-45BA-BF58-5D60123C9A90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69D-04B5-431F-B58C-9D69E0E9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8045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7E84-40C7-45BA-BF58-5D60123C9A90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69D-04B5-431F-B58C-9D69E0E9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817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7E84-40C7-45BA-BF58-5D60123C9A90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69D-04B5-431F-B58C-9D69E0E9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979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7E84-40C7-45BA-BF58-5D60123C9A90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69D-04B5-431F-B58C-9D69E0E9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6430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7E84-40C7-45BA-BF58-5D60123C9A90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69D-04B5-431F-B58C-9D69E0E9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2416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7E84-40C7-45BA-BF58-5D60123C9A90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69D-04B5-431F-B58C-9D69E0E9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863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7E84-40C7-45BA-BF58-5D60123C9A90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69D-04B5-431F-B58C-9D69E0E9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6384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7E84-40C7-45BA-BF58-5D60123C9A90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69D-04B5-431F-B58C-9D69E0E9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9899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7E84-40C7-45BA-BF58-5D60123C9A90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69D-04B5-431F-B58C-9D69E0E9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176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7E84-40C7-45BA-BF58-5D60123C9A90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69D-04B5-431F-B58C-9D69E0E9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284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67E84-40C7-45BA-BF58-5D60123C9A90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2DD69D-04B5-431F-B58C-9D69E0E9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934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67E84-40C7-45BA-BF58-5D60123C9A90}" type="datetimeFigureOut">
              <a:rPr lang="en-US" smtClean="0"/>
              <a:t>10/23/2020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DD69D-04B5-431F-B58C-9D69E0E9E4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0894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2797" y="171649"/>
            <a:ext cx="8838406" cy="4971851"/>
          </a:xfrm>
        </p:spPr>
        <p:txBody>
          <a:bodyPr/>
          <a:lstStyle/>
          <a:p>
            <a:pPr eaLnBrk="1" hangingPunct="1"/>
            <a:r>
              <a:rPr lang="en-US" altLang="en-US" b="1">
                <a:latin typeface="Arial Black" pitchFamily="34" charset="0"/>
              </a:rPr>
              <a:t>WHERE ARE THE DIRECTIONS?</a:t>
            </a:r>
            <a:endParaRPr lang="en-US" altLang="en-US" b="1">
              <a:solidFill>
                <a:srgbClr val="CC3300"/>
              </a:solidFill>
              <a:latin typeface="Arial Black" pitchFamily="34" charset="0"/>
            </a:endParaRPr>
          </a:p>
          <a:p>
            <a:pPr algn="l" eaLnBrk="1" hangingPunct="1"/>
            <a:r>
              <a:rPr lang="en-US" altLang="en-US" sz="2500" b="1">
                <a:solidFill>
                  <a:srgbClr val="CC3300"/>
                </a:solidFill>
                <a:latin typeface="Tahoma" pitchFamily="34" charset="0"/>
              </a:rPr>
              <a:t>John 12:48,</a:t>
            </a:r>
            <a:r>
              <a:rPr lang="en-US" altLang="en-US" sz="3600">
                <a:solidFill>
                  <a:srgbClr val="CC3300"/>
                </a:solidFill>
                <a:latin typeface="Tahoma" pitchFamily="34" charset="0"/>
              </a:rPr>
              <a:t> </a:t>
            </a:r>
            <a:r>
              <a:rPr lang="en-US" altLang="en-US" sz="2100" b="1">
                <a:solidFill>
                  <a:srgbClr val="CC3300"/>
                </a:solidFill>
                <a:latin typeface="Tahoma" pitchFamily="34" charset="0"/>
              </a:rPr>
              <a:t>“He that rejecteth me, and receiveth not my words, hath one that judgeth him: the word that I have spoken, the same shall judge him in the last day.”</a:t>
            </a:r>
          </a:p>
          <a:p>
            <a:pPr eaLnBrk="1" hangingPunct="1"/>
            <a:r>
              <a:rPr lang="en-US" altLang="en-US" sz="2500">
                <a:latin typeface="Arial Black" pitchFamily="34" charset="0"/>
              </a:rPr>
              <a:t>Everyone will face a judgment.</a:t>
            </a:r>
          </a:p>
          <a:p>
            <a:pPr eaLnBrk="1" hangingPunct="1"/>
            <a:r>
              <a:rPr lang="en-US" altLang="en-US" sz="2500">
                <a:latin typeface="Arial Black" pitchFamily="34" charset="0"/>
              </a:rPr>
              <a:t>The judgment will come by His words. </a:t>
            </a: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2905126"/>
            <a:ext cx="9144000" cy="8518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1639" tIns="40819" rIns="81639" bIns="40819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500" b="1" dirty="0">
                <a:latin typeface="Arial Black" pitchFamily="34" charset="0"/>
              </a:rPr>
              <a:t>A RESURRECTION WITH ONLY </a:t>
            </a:r>
            <a:r>
              <a:rPr lang="en-US" altLang="en-US" sz="2500" b="1" dirty="0" smtClean="0">
                <a:latin typeface="Arial Black" pitchFamily="34" charset="0"/>
              </a:rPr>
              <a:t>TWO </a:t>
            </a:r>
            <a:r>
              <a:rPr lang="en-US" altLang="en-US" sz="2500" b="1" dirty="0">
                <a:latin typeface="Arial Black" pitchFamily="34" charset="0"/>
              </a:rPr>
              <a:t>POSSIBLE OUTCOMES –</a:t>
            </a:r>
          </a:p>
        </p:txBody>
      </p:sp>
      <p:sp>
        <p:nvSpPr>
          <p:cNvPr id="16390" name="WordArt 6"/>
          <p:cNvSpPr>
            <a:spLocks noChangeArrowheads="1" noChangeShapeType="1" noTextEdit="1"/>
          </p:cNvSpPr>
          <p:nvPr/>
        </p:nvSpPr>
        <p:spPr bwMode="auto">
          <a:xfrm>
            <a:off x="2524125" y="3714750"/>
            <a:ext cx="733227" cy="321469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 Black"/>
              </a:rPr>
              <a:t>LIFE</a:t>
            </a:r>
          </a:p>
        </p:txBody>
      </p:sp>
      <p:sp>
        <p:nvSpPr>
          <p:cNvPr id="16391" name="WordArt 7"/>
          <p:cNvSpPr>
            <a:spLocks noChangeArrowheads="1" noChangeShapeType="1" noTextEdit="1"/>
          </p:cNvSpPr>
          <p:nvPr/>
        </p:nvSpPr>
        <p:spPr bwMode="auto">
          <a:xfrm>
            <a:off x="6381750" y="3714750"/>
            <a:ext cx="2105422" cy="321469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latin typeface="Arial Black"/>
              </a:rPr>
              <a:t>DAMNATION</a:t>
            </a: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152797" y="4143375"/>
            <a:ext cx="8991203" cy="790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81639" tIns="40819" rIns="81639" bIns="40819">
            <a:spAutoFit/>
          </a:bodyPr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US" altLang="en-US" sz="2300" b="1">
                <a:solidFill>
                  <a:srgbClr val="CC3300"/>
                </a:solidFill>
                <a:latin typeface="Tahoma" pitchFamily="34" charset="0"/>
              </a:rPr>
              <a:t>Matt. 25:46, “And these shall go away into everlasting punishment: but the righteous into life eternal.”</a:t>
            </a:r>
            <a:r>
              <a:rPr lang="en-US" altLang="en-US" sz="2300">
                <a:latin typeface="Tahoma" pitchFamily="34" charset="0"/>
              </a:rPr>
              <a:t> </a:t>
            </a:r>
          </a:p>
        </p:txBody>
      </p:sp>
      <p:sp>
        <p:nvSpPr>
          <p:cNvPr id="16393" name="WordArt 9"/>
          <p:cNvSpPr>
            <a:spLocks noChangeArrowheads="1" noChangeShapeType="1" noTextEdit="1"/>
          </p:cNvSpPr>
          <p:nvPr/>
        </p:nvSpPr>
        <p:spPr bwMode="auto">
          <a:xfrm>
            <a:off x="523875" y="3762375"/>
            <a:ext cx="1857375" cy="285750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ETERNAL</a:t>
            </a:r>
          </a:p>
        </p:txBody>
      </p:sp>
      <p:sp>
        <p:nvSpPr>
          <p:cNvPr id="16394" name="WordArt 10"/>
          <p:cNvSpPr>
            <a:spLocks noChangeArrowheads="1" noChangeShapeType="1" noTextEdit="1"/>
          </p:cNvSpPr>
          <p:nvPr/>
        </p:nvSpPr>
        <p:spPr bwMode="auto">
          <a:xfrm>
            <a:off x="4333875" y="3762375"/>
            <a:ext cx="1857375" cy="285750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ETERNAL</a:t>
            </a:r>
          </a:p>
        </p:txBody>
      </p:sp>
    </p:spTree>
    <p:extLst>
      <p:ext uri="{BB962C8B-B14F-4D97-AF65-F5344CB8AC3E}">
        <p14:creationId xmlns:p14="http://schemas.microsoft.com/office/powerpoint/2010/main" val="2644329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63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63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0" dur="1000"/>
                                        <p:tgtEl>
                                          <p:spTgt spid="163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4" dur="2000"/>
                                        <p:tgtEl>
                                          <p:spTgt spid="163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638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1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63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9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6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6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6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6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4" presetID="23" presetClass="entr" presetSubtype="52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63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6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639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90" grpId="0" animBg="1"/>
      <p:bldP spid="16391" grpId="0" animBg="1"/>
      <p:bldP spid="16393" grpId="0" animBg="1"/>
      <p:bldP spid="1639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797" y="0"/>
            <a:ext cx="8763000" cy="629047"/>
          </a:xfrm>
        </p:spPr>
        <p:txBody>
          <a:bodyPr/>
          <a:lstStyle/>
          <a:p>
            <a:pPr eaLnBrk="1" hangingPunct="1"/>
            <a:r>
              <a:rPr lang="en-US" altLang="en-US" sz="3200" b="1">
                <a:latin typeface="Arial Black" pitchFamily="34" charset="0"/>
              </a:rPr>
              <a:t>WHERE ARE THE DIRECTIONS?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797" y="629047"/>
            <a:ext cx="8686602" cy="451445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b="1" smtClean="0">
              <a:latin typeface="Tahoma" pitchFamily="34" charset="0"/>
            </a:endParaRPr>
          </a:p>
          <a:p>
            <a:pPr eaLnBrk="1" hangingPunct="1">
              <a:buFontTx/>
              <a:buNone/>
            </a:pPr>
            <a:endParaRPr lang="en-US" altLang="en-US" sz="2500" b="1">
              <a:latin typeface="Tahoma" pitchFamily="34" charset="0"/>
            </a:endParaRPr>
          </a:p>
          <a:p>
            <a:pPr eaLnBrk="1" hangingPunct="1">
              <a:buFont typeface="Wingdings" pitchFamily="2" charset="2"/>
              <a:buChar char="§"/>
            </a:pPr>
            <a:endParaRPr lang="en-US" altLang="en-US" sz="2500" b="1">
              <a:latin typeface="Tahoma" pitchFamily="34" charset="0"/>
            </a:endParaRPr>
          </a:p>
          <a:p>
            <a:pPr eaLnBrk="1" hangingPunct="1">
              <a:buFont typeface="Wingdings" pitchFamily="2" charset="2"/>
              <a:buChar char="§"/>
            </a:pPr>
            <a:r>
              <a:rPr lang="en-US" altLang="en-US" sz="2500" b="1">
                <a:latin typeface="Tahoma" pitchFamily="34" charset="0"/>
              </a:rPr>
              <a:t>5,686 Greek manuscripts for the New Test. 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altLang="en-US" sz="2500" b="1">
                <a:latin typeface="Tahoma" pitchFamily="34" charset="0"/>
              </a:rPr>
              <a:t>Over 19,000 copies in the Syriac, Latin, Coptic, and Aramaic languages. 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altLang="en-US" sz="2500" b="1">
                <a:latin typeface="Tahoma" pitchFamily="34" charset="0"/>
              </a:rPr>
              <a:t>Total supporting N.T. manuscripts – 24,000.</a:t>
            </a:r>
          </a:p>
          <a:p>
            <a:pPr eaLnBrk="1" hangingPunct="1">
              <a:buFont typeface="Wingdings" pitchFamily="2" charset="2"/>
              <a:buChar char="§"/>
            </a:pPr>
            <a:r>
              <a:rPr lang="en-US" altLang="en-US" sz="2500" b="1">
                <a:latin typeface="Tahoma" pitchFamily="34" charset="0"/>
              </a:rPr>
              <a:t>Cross-checking for accuracy = 99.5%</a:t>
            </a:r>
          </a:p>
        </p:txBody>
      </p:sp>
      <p:sp>
        <p:nvSpPr>
          <p:cNvPr id="52228" name="WordArt 4"/>
          <p:cNvSpPr>
            <a:spLocks noChangeArrowheads="1" noChangeShapeType="1" noTextEdit="1"/>
          </p:cNvSpPr>
          <p:nvPr/>
        </p:nvSpPr>
        <p:spPr bwMode="auto">
          <a:xfrm>
            <a:off x="2590602" y="685602"/>
            <a:ext cx="4048125" cy="372070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HOW DO WE KNOW --</a:t>
            </a:r>
          </a:p>
        </p:txBody>
      </p:sp>
      <p:sp>
        <p:nvSpPr>
          <p:cNvPr id="23560" name="WordArt 8"/>
          <p:cNvSpPr>
            <a:spLocks noChangeArrowheads="1" noChangeShapeType="1" noTextEdit="1"/>
          </p:cNvSpPr>
          <p:nvPr/>
        </p:nvSpPr>
        <p:spPr bwMode="auto">
          <a:xfrm>
            <a:off x="523875" y="1619250"/>
            <a:ext cx="2476500" cy="321469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SOME FACTS: </a:t>
            </a:r>
          </a:p>
        </p:txBody>
      </p:sp>
      <p:sp>
        <p:nvSpPr>
          <p:cNvPr id="23561" name="WordArt 9"/>
          <p:cNvSpPr>
            <a:spLocks noChangeArrowheads="1" noChangeShapeType="1" noTextEdit="1"/>
          </p:cNvSpPr>
          <p:nvPr/>
        </p:nvSpPr>
        <p:spPr bwMode="auto">
          <a:xfrm>
            <a:off x="2238375" y="4524375"/>
            <a:ext cx="4762500" cy="278805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NO DOCTRINAL CONFLICTS</a:t>
            </a:r>
          </a:p>
        </p:txBody>
      </p:sp>
    </p:spTree>
    <p:extLst>
      <p:ext uri="{BB962C8B-B14F-4D97-AF65-F5344CB8AC3E}">
        <p14:creationId xmlns:p14="http://schemas.microsoft.com/office/powerpoint/2010/main" val="2013514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9" dur="10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animBg="1"/>
      <p:bldP spid="2356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797" y="0"/>
            <a:ext cx="8763000" cy="629047"/>
          </a:xfrm>
        </p:spPr>
        <p:txBody>
          <a:bodyPr/>
          <a:lstStyle/>
          <a:p>
            <a:pPr eaLnBrk="1" hangingPunct="1"/>
            <a:r>
              <a:rPr lang="en-US" altLang="en-US" sz="3200" b="1">
                <a:latin typeface="Arial Black" pitchFamily="34" charset="0"/>
              </a:rPr>
              <a:t>WHERE ARE THE DIRECTIONS?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797" y="629047"/>
            <a:ext cx="8686602" cy="451445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b="1" smtClean="0">
              <a:latin typeface="Tahoma" pitchFamily="34" charset="0"/>
            </a:endParaRPr>
          </a:p>
          <a:p>
            <a:pPr eaLnBrk="1" hangingPunct="1">
              <a:buFontTx/>
              <a:buNone/>
            </a:pPr>
            <a:endParaRPr lang="en-US" altLang="en-US" sz="2500" b="1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2500" b="1">
                <a:latin typeface="Tahoma" pitchFamily="34" charset="0"/>
              </a:rPr>
              <a:t>The critics dismiss the N.T. as reliable – </a:t>
            </a:r>
          </a:p>
          <a:p>
            <a:pPr eaLnBrk="1" hangingPunct="1">
              <a:buFontTx/>
              <a:buNone/>
            </a:pPr>
            <a:r>
              <a:rPr lang="en-US" altLang="en-US" sz="2500" b="1">
                <a:latin typeface="Tahoma" pitchFamily="34" charset="0"/>
              </a:rPr>
              <a:t>What about the writings of: </a:t>
            </a:r>
          </a:p>
          <a:p>
            <a:pPr eaLnBrk="1" hangingPunct="1">
              <a:buFontTx/>
              <a:buNone/>
            </a:pPr>
            <a:endParaRPr lang="en-US" altLang="en-US" sz="2500" b="1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2500" b="1">
                <a:latin typeface="Tahoma" pitchFamily="34" charset="0"/>
              </a:rPr>
              <a:t>The New Testaments documents </a:t>
            </a:r>
            <a:r>
              <a:rPr lang="en-US" altLang="en-US" sz="2500" b="1" u="sng">
                <a:latin typeface="Tahoma" pitchFamily="34" charset="0"/>
              </a:rPr>
              <a:t>ARE BETTER PRESERVED</a:t>
            </a:r>
            <a:r>
              <a:rPr lang="en-US" altLang="en-US" sz="2500" b="1">
                <a:latin typeface="Tahoma" pitchFamily="34" charset="0"/>
              </a:rPr>
              <a:t> and </a:t>
            </a:r>
            <a:r>
              <a:rPr lang="en-US" altLang="en-US" sz="2500" b="1" u="sng">
                <a:latin typeface="Tahoma" pitchFamily="34" charset="0"/>
              </a:rPr>
              <a:t>MORE NUMEROUS</a:t>
            </a:r>
            <a:r>
              <a:rPr lang="en-US" altLang="en-US" sz="2500" b="1">
                <a:latin typeface="Tahoma" pitchFamily="34" charset="0"/>
              </a:rPr>
              <a:t>.</a:t>
            </a:r>
          </a:p>
          <a:p>
            <a:pPr eaLnBrk="1" hangingPunct="1">
              <a:buFontTx/>
              <a:buNone/>
            </a:pPr>
            <a:r>
              <a:rPr lang="en-US" altLang="en-US" sz="2500" b="1">
                <a:latin typeface="Tahoma" pitchFamily="34" charset="0"/>
              </a:rPr>
              <a:t>The </a:t>
            </a:r>
            <a:r>
              <a:rPr lang="en-US" altLang="en-US" sz="2500" b="1">
                <a:latin typeface="Arial Black" pitchFamily="34" charset="0"/>
              </a:rPr>
              <a:t>EVIDENCE</a:t>
            </a:r>
            <a:r>
              <a:rPr lang="en-US" altLang="en-US" sz="2500" b="1">
                <a:latin typeface="Tahoma" pitchFamily="34" charset="0"/>
              </a:rPr>
              <a:t> for the New Testament’s reliability is far greater than the others!</a:t>
            </a:r>
          </a:p>
        </p:txBody>
      </p:sp>
      <p:sp>
        <p:nvSpPr>
          <p:cNvPr id="20484" name="WordArt 4"/>
          <p:cNvSpPr>
            <a:spLocks noChangeArrowheads="1" noChangeShapeType="1" noTextEdit="1"/>
          </p:cNvSpPr>
          <p:nvPr/>
        </p:nvSpPr>
        <p:spPr bwMode="auto">
          <a:xfrm>
            <a:off x="2590602" y="685602"/>
            <a:ext cx="4048125" cy="372070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HOW DO WE KNOW --</a:t>
            </a:r>
          </a:p>
        </p:txBody>
      </p:sp>
      <p:sp>
        <p:nvSpPr>
          <p:cNvPr id="24586" name="WordArt 10"/>
          <p:cNvSpPr>
            <a:spLocks noChangeArrowheads="1" noChangeShapeType="1" noTextEdit="1"/>
          </p:cNvSpPr>
          <p:nvPr/>
        </p:nvSpPr>
        <p:spPr bwMode="auto">
          <a:xfrm>
            <a:off x="857250" y="2619375"/>
            <a:ext cx="952500" cy="256977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Plato</a:t>
            </a:r>
          </a:p>
        </p:txBody>
      </p:sp>
      <p:sp>
        <p:nvSpPr>
          <p:cNvPr id="24587" name="WordArt 11"/>
          <p:cNvSpPr>
            <a:spLocks noChangeArrowheads="1" noChangeShapeType="1" noTextEdit="1"/>
          </p:cNvSpPr>
          <p:nvPr/>
        </p:nvSpPr>
        <p:spPr bwMode="auto">
          <a:xfrm>
            <a:off x="2524125" y="2619375"/>
            <a:ext cx="1381125" cy="256977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Aristotle</a:t>
            </a:r>
          </a:p>
        </p:txBody>
      </p:sp>
      <p:sp>
        <p:nvSpPr>
          <p:cNvPr id="24588" name="WordArt 12"/>
          <p:cNvSpPr>
            <a:spLocks noChangeArrowheads="1" noChangeShapeType="1" noTextEdit="1"/>
          </p:cNvSpPr>
          <p:nvPr/>
        </p:nvSpPr>
        <p:spPr bwMode="auto">
          <a:xfrm>
            <a:off x="4762500" y="2619375"/>
            <a:ext cx="1190625" cy="256977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Caesar</a:t>
            </a:r>
          </a:p>
        </p:txBody>
      </p:sp>
      <p:sp>
        <p:nvSpPr>
          <p:cNvPr id="24589" name="WordArt 13"/>
          <p:cNvSpPr>
            <a:spLocks noChangeArrowheads="1" noChangeShapeType="1" noTextEdit="1"/>
          </p:cNvSpPr>
          <p:nvPr/>
        </p:nvSpPr>
        <p:spPr bwMode="auto">
          <a:xfrm>
            <a:off x="7000875" y="2619375"/>
            <a:ext cx="1095375" cy="256977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Homer</a:t>
            </a:r>
          </a:p>
        </p:txBody>
      </p:sp>
    </p:spTree>
    <p:extLst>
      <p:ext uri="{BB962C8B-B14F-4D97-AF65-F5344CB8AC3E}">
        <p14:creationId xmlns:p14="http://schemas.microsoft.com/office/powerpoint/2010/main" val="596571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11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3" dur="20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15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45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23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45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4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200"/>
                            </p:stCondLst>
                            <p:childTnLst>
                              <p:par>
                                <p:cTn id="31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245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 nodeType="afterGroup">
                            <p:stCondLst>
                              <p:cond delay="9200"/>
                            </p:stCondLst>
                            <p:childTnLst>
                              <p:par>
                                <p:cTn id="39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245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245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245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457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6" grpId="0" animBg="1"/>
      <p:bldP spid="24587" grpId="0" animBg="1"/>
      <p:bldP spid="24588" grpId="0" animBg="1"/>
      <p:bldP spid="2458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797" y="0"/>
            <a:ext cx="8763000" cy="629047"/>
          </a:xfrm>
        </p:spPr>
        <p:txBody>
          <a:bodyPr/>
          <a:lstStyle/>
          <a:p>
            <a:pPr eaLnBrk="1" hangingPunct="1"/>
            <a:r>
              <a:rPr lang="en-US" altLang="en-US" sz="3200" b="1">
                <a:latin typeface="Arial Black" pitchFamily="34" charset="0"/>
              </a:rPr>
              <a:t>WHERE ARE THE DIRECTIONS?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797" y="629047"/>
            <a:ext cx="8686602" cy="451445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b="1" smtClean="0">
              <a:latin typeface="Tahoma" pitchFamily="34" charset="0"/>
            </a:endParaRPr>
          </a:p>
          <a:p>
            <a:pPr eaLnBrk="1" hangingPunct="1">
              <a:buFontTx/>
              <a:buNone/>
            </a:pPr>
            <a:endParaRPr lang="en-US" altLang="en-US" sz="2500" b="1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2500" b="1">
                <a:latin typeface="Tahoma" pitchFamily="34" charset="0"/>
              </a:rPr>
              <a:t>The Christian has substantially </a:t>
            </a:r>
            <a:r>
              <a:rPr lang="en-US" altLang="en-US" sz="2500" b="1" u="sng">
                <a:latin typeface="Tahoma" pitchFamily="34" charset="0"/>
              </a:rPr>
              <a:t>SUPERIOR</a:t>
            </a:r>
            <a:r>
              <a:rPr lang="en-US" altLang="en-US" sz="2500" b="1">
                <a:latin typeface="Tahoma" pitchFamily="34" charset="0"/>
              </a:rPr>
              <a:t> </a:t>
            </a:r>
            <a:r>
              <a:rPr lang="en-US" altLang="en-US" sz="2500" b="1" u="sng">
                <a:latin typeface="Tahoma" pitchFamily="34" charset="0"/>
              </a:rPr>
              <a:t>CRITERIA</a:t>
            </a:r>
            <a:r>
              <a:rPr lang="en-US" altLang="en-US" sz="2500" b="1">
                <a:latin typeface="Tahoma" pitchFamily="34" charset="0"/>
              </a:rPr>
              <a:t> for affirming the N.T. documents than he does for any other ancient writing.</a:t>
            </a:r>
          </a:p>
        </p:txBody>
      </p:sp>
      <p:sp>
        <p:nvSpPr>
          <p:cNvPr id="53252" name="WordArt 4"/>
          <p:cNvSpPr>
            <a:spLocks noChangeArrowheads="1" noChangeShapeType="1" noTextEdit="1"/>
          </p:cNvSpPr>
          <p:nvPr/>
        </p:nvSpPr>
        <p:spPr bwMode="auto">
          <a:xfrm>
            <a:off x="2590602" y="685602"/>
            <a:ext cx="4048125" cy="372070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HOW DO WE KNOW --</a:t>
            </a:r>
          </a:p>
        </p:txBody>
      </p:sp>
      <p:sp>
        <p:nvSpPr>
          <p:cNvPr id="24583" name="WordArt 7"/>
          <p:cNvSpPr>
            <a:spLocks noChangeArrowheads="1" noChangeShapeType="1" noTextEdit="1"/>
          </p:cNvSpPr>
          <p:nvPr/>
        </p:nvSpPr>
        <p:spPr bwMode="auto">
          <a:xfrm>
            <a:off x="2095500" y="3190875"/>
            <a:ext cx="1847453" cy="321469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EVIDENCE</a:t>
            </a:r>
          </a:p>
        </p:txBody>
      </p:sp>
      <p:sp>
        <p:nvSpPr>
          <p:cNvPr id="24584" name="WordArt 8"/>
          <p:cNvSpPr>
            <a:spLocks noChangeArrowheads="1" noChangeShapeType="1" noTextEdit="1"/>
          </p:cNvSpPr>
          <p:nvPr/>
        </p:nvSpPr>
        <p:spPr bwMode="auto">
          <a:xfrm>
            <a:off x="4191000" y="3238500"/>
            <a:ext cx="381000" cy="228203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300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5921" dir="2700000" algn="ctr" rotWithShape="0">
                    <a:srgbClr val="C0C0C0">
                      <a:alpha val="79999"/>
                    </a:srgbClr>
                  </a:outerShdw>
                </a:effectLst>
                <a:latin typeface="Impact"/>
              </a:rPr>
              <a:t>=</a:t>
            </a:r>
          </a:p>
        </p:txBody>
      </p:sp>
      <p:sp>
        <p:nvSpPr>
          <p:cNvPr id="24585" name="WordArt 9"/>
          <p:cNvSpPr>
            <a:spLocks noChangeArrowheads="1" noChangeShapeType="1" noTextEdit="1"/>
          </p:cNvSpPr>
          <p:nvPr/>
        </p:nvSpPr>
        <p:spPr bwMode="auto">
          <a:xfrm>
            <a:off x="4810125" y="3143250"/>
            <a:ext cx="1343422" cy="371078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TRUST</a:t>
            </a:r>
          </a:p>
        </p:txBody>
      </p:sp>
    </p:spTree>
    <p:extLst>
      <p:ext uri="{BB962C8B-B14F-4D97-AF65-F5344CB8AC3E}">
        <p14:creationId xmlns:p14="http://schemas.microsoft.com/office/powerpoint/2010/main" val="26390628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45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24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2000"/>
                                        <p:tgtEl>
                                          <p:spTgt spid="245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45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 animBg="1"/>
      <p:bldP spid="24584" grpId="0" animBg="1"/>
      <p:bldP spid="2458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797" y="0"/>
            <a:ext cx="8763000" cy="629047"/>
          </a:xfrm>
        </p:spPr>
        <p:txBody>
          <a:bodyPr/>
          <a:lstStyle/>
          <a:p>
            <a:pPr eaLnBrk="1" hangingPunct="1"/>
            <a:r>
              <a:rPr lang="en-US" altLang="en-US" sz="3200" b="1">
                <a:latin typeface="Arial Black" pitchFamily="34" charset="0"/>
              </a:rPr>
              <a:t>WHERE ARE THE DIRECTIONS?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29047"/>
            <a:ext cx="9144000" cy="451445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b="1" smtClean="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2500" b="1">
                <a:latin typeface="Tahoma" pitchFamily="34" charset="0"/>
              </a:rPr>
              <a:t>  The </a:t>
            </a:r>
            <a:r>
              <a:rPr lang="en-US" altLang="en-US" sz="2500" b="1" u="sng">
                <a:latin typeface="Tahoma" pitchFamily="34" charset="0"/>
              </a:rPr>
              <a:t>EARLY CHURCH WRITERS</a:t>
            </a:r>
            <a:r>
              <a:rPr lang="en-US" altLang="en-US" sz="2500" b="1">
                <a:latin typeface="Tahoma" pitchFamily="34" charset="0"/>
              </a:rPr>
              <a:t> who lived in the first couple of centuries following Christ QUOTED a lot of scripture in their writings.</a:t>
            </a:r>
          </a:p>
          <a:p>
            <a:pPr eaLnBrk="1" hangingPunct="1">
              <a:buFontTx/>
              <a:buNone/>
            </a:pPr>
            <a:endParaRPr lang="en-US" altLang="en-US" sz="2500" b="1">
              <a:latin typeface="Tahoma" pitchFamily="34" charset="0"/>
            </a:endParaRPr>
          </a:p>
          <a:p>
            <a:pPr eaLnBrk="1" hangingPunct="1">
              <a:buFontTx/>
              <a:buNone/>
            </a:pPr>
            <a:endParaRPr lang="en-US" altLang="en-US" sz="2500" b="1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2300" b="1">
                <a:latin typeface="Tahoma" pitchFamily="34" charset="0"/>
              </a:rPr>
              <a:t>   They quoted so extensively, that even if every single manuscript and copy of the Bible were suddenly destroyed, the entire N.T., with the exception of only a handful of verses, could be </a:t>
            </a:r>
            <a:r>
              <a:rPr lang="en-US" altLang="en-US" sz="2300" b="1" u="sng">
                <a:latin typeface="Tahoma" pitchFamily="34" charset="0"/>
              </a:rPr>
              <a:t>RESTORED</a:t>
            </a:r>
            <a:r>
              <a:rPr lang="en-US" altLang="en-US" sz="2300" b="1">
                <a:latin typeface="Tahoma" pitchFamily="34" charset="0"/>
              </a:rPr>
              <a:t> from their writings. </a:t>
            </a:r>
          </a:p>
        </p:txBody>
      </p:sp>
      <p:sp>
        <p:nvSpPr>
          <p:cNvPr id="21508" name="WordArt 4"/>
          <p:cNvSpPr>
            <a:spLocks noChangeArrowheads="1" noChangeShapeType="1" noTextEdit="1"/>
          </p:cNvSpPr>
          <p:nvPr/>
        </p:nvSpPr>
        <p:spPr bwMode="auto">
          <a:xfrm>
            <a:off x="2590602" y="685602"/>
            <a:ext cx="4048125" cy="372070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HOW DO WE KNOW --</a:t>
            </a:r>
          </a:p>
        </p:txBody>
      </p:sp>
      <p:sp>
        <p:nvSpPr>
          <p:cNvPr id="25608" name="WordArt 8"/>
          <p:cNvSpPr>
            <a:spLocks noChangeArrowheads="1" noChangeShapeType="1" noTextEdit="1"/>
          </p:cNvSpPr>
          <p:nvPr/>
        </p:nvSpPr>
        <p:spPr bwMode="auto">
          <a:xfrm>
            <a:off x="381000" y="2428875"/>
            <a:ext cx="1838524" cy="256977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Justin Martyr</a:t>
            </a:r>
          </a:p>
        </p:txBody>
      </p:sp>
      <p:sp>
        <p:nvSpPr>
          <p:cNvPr id="25609" name="WordArt 9"/>
          <p:cNvSpPr>
            <a:spLocks noChangeArrowheads="1" noChangeShapeType="1" noTextEdit="1"/>
          </p:cNvSpPr>
          <p:nvPr/>
        </p:nvSpPr>
        <p:spPr bwMode="auto">
          <a:xfrm>
            <a:off x="2428875" y="2381250"/>
            <a:ext cx="1114227" cy="256977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Irenaeus</a:t>
            </a:r>
          </a:p>
        </p:txBody>
      </p:sp>
      <p:sp>
        <p:nvSpPr>
          <p:cNvPr id="25610" name="WordArt 10"/>
          <p:cNvSpPr>
            <a:spLocks noChangeArrowheads="1" noChangeShapeType="1" noTextEdit="1"/>
          </p:cNvSpPr>
          <p:nvPr/>
        </p:nvSpPr>
        <p:spPr bwMode="auto">
          <a:xfrm>
            <a:off x="3810000" y="2428875"/>
            <a:ext cx="867172" cy="257969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Papias</a:t>
            </a:r>
          </a:p>
        </p:txBody>
      </p:sp>
      <p:sp>
        <p:nvSpPr>
          <p:cNvPr id="25611" name="WordArt 11"/>
          <p:cNvSpPr>
            <a:spLocks noChangeArrowheads="1" noChangeShapeType="1" noTextEdit="1"/>
          </p:cNvSpPr>
          <p:nvPr/>
        </p:nvSpPr>
        <p:spPr bwMode="auto">
          <a:xfrm>
            <a:off x="4905375" y="2428875"/>
            <a:ext cx="1257102" cy="228203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Barnabas</a:t>
            </a:r>
          </a:p>
        </p:txBody>
      </p:sp>
      <p:sp>
        <p:nvSpPr>
          <p:cNvPr id="25612" name="WordArt 12"/>
          <p:cNvSpPr>
            <a:spLocks noChangeArrowheads="1" noChangeShapeType="1" noTextEdit="1"/>
          </p:cNvSpPr>
          <p:nvPr/>
        </p:nvSpPr>
        <p:spPr bwMode="auto">
          <a:xfrm>
            <a:off x="6334125" y="2428875"/>
            <a:ext cx="1056680" cy="257969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Ignatius</a:t>
            </a:r>
          </a:p>
        </p:txBody>
      </p:sp>
      <p:sp>
        <p:nvSpPr>
          <p:cNvPr id="25613" name="WordArt 13"/>
          <p:cNvSpPr>
            <a:spLocks noChangeArrowheads="1" noChangeShapeType="1" noTextEdit="1"/>
          </p:cNvSpPr>
          <p:nvPr/>
        </p:nvSpPr>
        <p:spPr bwMode="auto">
          <a:xfrm>
            <a:off x="7620000" y="2428875"/>
            <a:ext cx="1162844" cy="256977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Polycarp</a:t>
            </a:r>
          </a:p>
        </p:txBody>
      </p:sp>
      <p:sp>
        <p:nvSpPr>
          <p:cNvPr id="25614" name="WordArt 14"/>
          <p:cNvSpPr>
            <a:spLocks noChangeArrowheads="1" noChangeShapeType="1" noTextEdit="1"/>
          </p:cNvSpPr>
          <p:nvPr/>
        </p:nvSpPr>
        <p:spPr bwMode="auto">
          <a:xfrm>
            <a:off x="285750" y="2809875"/>
            <a:ext cx="2286000" cy="257969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Clement of Rome</a:t>
            </a:r>
          </a:p>
        </p:txBody>
      </p:sp>
      <p:sp>
        <p:nvSpPr>
          <p:cNvPr id="25615" name="WordArt 15"/>
          <p:cNvSpPr>
            <a:spLocks noChangeArrowheads="1" noChangeShapeType="1" noTextEdit="1"/>
          </p:cNvSpPr>
          <p:nvPr/>
        </p:nvSpPr>
        <p:spPr bwMode="auto">
          <a:xfrm>
            <a:off x="2762250" y="2809875"/>
            <a:ext cx="1209477" cy="256977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Mathetes</a:t>
            </a:r>
          </a:p>
        </p:txBody>
      </p:sp>
      <p:sp>
        <p:nvSpPr>
          <p:cNvPr id="25616" name="WordArt 16"/>
          <p:cNvSpPr>
            <a:spLocks noChangeArrowheads="1" noChangeShapeType="1" noTextEdit="1"/>
          </p:cNvSpPr>
          <p:nvPr/>
        </p:nvSpPr>
        <p:spPr bwMode="auto">
          <a:xfrm>
            <a:off x="4238625" y="2809875"/>
            <a:ext cx="1028899" cy="257969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Hermas</a:t>
            </a:r>
          </a:p>
        </p:txBody>
      </p:sp>
      <p:sp>
        <p:nvSpPr>
          <p:cNvPr id="25617" name="WordArt 17"/>
          <p:cNvSpPr>
            <a:spLocks noChangeArrowheads="1" noChangeShapeType="1" noTextEdit="1"/>
          </p:cNvSpPr>
          <p:nvPr/>
        </p:nvSpPr>
        <p:spPr bwMode="auto">
          <a:xfrm>
            <a:off x="5667375" y="2809875"/>
            <a:ext cx="867172" cy="256977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Tatian</a:t>
            </a:r>
          </a:p>
        </p:txBody>
      </p:sp>
      <p:sp>
        <p:nvSpPr>
          <p:cNvPr id="25618" name="WordArt 18"/>
          <p:cNvSpPr>
            <a:spLocks noChangeArrowheads="1" noChangeShapeType="1" noTextEdit="1"/>
          </p:cNvSpPr>
          <p:nvPr/>
        </p:nvSpPr>
        <p:spPr bwMode="auto">
          <a:xfrm>
            <a:off x="6810375" y="2857500"/>
            <a:ext cx="1524000" cy="285750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Theophilus</a:t>
            </a:r>
          </a:p>
        </p:txBody>
      </p:sp>
    </p:spTree>
    <p:extLst>
      <p:ext uri="{BB962C8B-B14F-4D97-AF65-F5344CB8AC3E}">
        <p14:creationId xmlns:p14="http://schemas.microsoft.com/office/powerpoint/2010/main" val="13883580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1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1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2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4" dur="1000"/>
                                        <p:tgtEl>
                                          <p:spTgt spid="256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8" dur="1000"/>
                                        <p:tgtEl>
                                          <p:spTgt spid="25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3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1000"/>
                                        <p:tgtEl>
                                          <p:spTgt spid="256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3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1000"/>
                                        <p:tgtEl>
                                          <p:spTgt spid="256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8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0" dur="1000"/>
                                        <p:tgtEl>
                                          <p:spTgt spid="256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4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1000"/>
                                        <p:tgtEl>
                                          <p:spTgt spid="256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46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8" dur="1000"/>
                                        <p:tgtEl>
                                          <p:spTgt spid="256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50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2" dur="1000"/>
                                        <p:tgtEl>
                                          <p:spTgt spid="256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 animBg="1"/>
      <p:bldP spid="25609" grpId="0" animBg="1"/>
      <p:bldP spid="25610" grpId="0" animBg="1"/>
      <p:bldP spid="25611" grpId="0" animBg="1"/>
      <p:bldP spid="25612" grpId="0" animBg="1"/>
      <p:bldP spid="25613" grpId="0" animBg="1"/>
      <p:bldP spid="25614" grpId="0" animBg="1"/>
      <p:bldP spid="25615" grpId="0" animBg="1"/>
      <p:bldP spid="25616" grpId="0" animBg="1"/>
      <p:bldP spid="25617" grpId="0" animBg="1"/>
      <p:bldP spid="256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797" y="0"/>
            <a:ext cx="8763000" cy="629047"/>
          </a:xfrm>
        </p:spPr>
        <p:txBody>
          <a:bodyPr/>
          <a:lstStyle/>
          <a:p>
            <a:pPr eaLnBrk="1" hangingPunct="1"/>
            <a:r>
              <a:rPr lang="en-US" altLang="en-US" sz="3200" b="1">
                <a:latin typeface="Arial Black" pitchFamily="34" charset="0"/>
              </a:rPr>
              <a:t>WHERE ARE THE DIRECTIONS?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797" y="629047"/>
            <a:ext cx="8686602" cy="451445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b="1" smtClean="0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2500" b="1">
                <a:latin typeface="Tahoma" pitchFamily="34" charset="0"/>
              </a:rPr>
              <a:t>Critics argue: “We don’t have the originals.” </a:t>
            </a:r>
          </a:p>
          <a:p>
            <a:pPr eaLnBrk="1" hangingPunct="1">
              <a:buFontTx/>
              <a:buNone/>
            </a:pPr>
            <a:r>
              <a:rPr lang="en-US" altLang="en-US" sz="2500" b="1">
                <a:latin typeface="Tahoma" pitchFamily="34" charset="0"/>
              </a:rPr>
              <a:t>We don’t have the original autographs of: </a:t>
            </a:r>
          </a:p>
          <a:p>
            <a:pPr eaLnBrk="1" hangingPunct="1">
              <a:buFontTx/>
              <a:buNone/>
            </a:pPr>
            <a:r>
              <a:rPr lang="en-US" altLang="en-US" sz="2500" b="1">
                <a:latin typeface="Tahoma" pitchFamily="34" charset="0"/>
              </a:rPr>
              <a:t>					        and other ancient authors!</a:t>
            </a:r>
          </a:p>
        </p:txBody>
      </p:sp>
      <p:sp>
        <p:nvSpPr>
          <p:cNvPr id="22532" name="WordArt 4"/>
          <p:cNvSpPr>
            <a:spLocks noChangeArrowheads="1" noChangeShapeType="1" noTextEdit="1"/>
          </p:cNvSpPr>
          <p:nvPr/>
        </p:nvSpPr>
        <p:spPr bwMode="auto">
          <a:xfrm>
            <a:off x="2590602" y="685602"/>
            <a:ext cx="4048125" cy="372070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HOW DO WE KNOW --</a:t>
            </a:r>
          </a:p>
        </p:txBody>
      </p:sp>
      <p:sp>
        <p:nvSpPr>
          <p:cNvPr id="26640" name="WordArt 16"/>
          <p:cNvSpPr>
            <a:spLocks noChangeArrowheads="1" noChangeShapeType="1" noTextEdit="1"/>
          </p:cNvSpPr>
          <p:nvPr/>
        </p:nvSpPr>
        <p:spPr bwMode="auto">
          <a:xfrm>
            <a:off x="7096125" y="1714500"/>
            <a:ext cx="685602" cy="257969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Plato</a:t>
            </a:r>
          </a:p>
        </p:txBody>
      </p:sp>
      <p:sp>
        <p:nvSpPr>
          <p:cNvPr id="26641" name="WordArt 17"/>
          <p:cNvSpPr>
            <a:spLocks noChangeArrowheads="1" noChangeShapeType="1" noTextEdit="1"/>
          </p:cNvSpPr>
          <p:nvPr/>
        </p:nvSpPr>
        <p:spPr bwMode="auto">
          <a:xfrm>
            <a:off x="714375" y="2143125"/>
            <a:ext cx="1134071" cy="256977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Aristotle</a:t>
            </a:r>
          </a:p>
        </p:txBody>
      </p:sp>
      <p:sp>
        <p:nvSpPr>
          <p:cNvPr id="26642" name="WordArt 18"/>
          <p:cNvSpPr>
            <a:spLocks noChangeArrowheads="1" noChangeShapeType="1" noTextEdit="1"/>
          </p:cNvSpPr>
          <p:nvPr/>
        </p:nvSpPr>
        <p:spPr bwMode="auto">
          <a:xfrm>
            <a:off x="2095500" y="2143125"/>
            <a:ext cx="904875" cy="256977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Caesar</a:t>
            </a:r>
          </a:p>
        </p:txBody>
      </p:sp>
      <p:sp>
        <p:nvSpPr>
          <p:cNvPr id="26643" name="WordArt 19"/>
          <p:cNvSpPr>
            <a:spLocks noChangeArrowheads="1" noChangeShapeType="1" noTextEdit="1"/>
          </p:cNvSpPr>
          <p:nvPr/>
        </p:nvSpPr>
        <p:spPr bwMode="auto">
          <a:xfrm>
            <a:off x="3238500" y="2143125"/>
            <a:ext cx="913805" cy="256977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Homer</a:t>
            </a:r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>
            <a:off x="914797" y="2799953"/>
            <a:ext cx="7924602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7150" tIns="28575" rIns="57150" bIns="28575"/>
          <a:lstStyle/>
          <a:p>
            <a:endParaRPr lang="en-US"/>
          </a:p>
        </p:txBody>
      </p:sp>
      <p:sp>
        <p:nvSpPr>
          <p:cNvPr id="26645" name="WordArt 21"/>
          <p:cNvSpPr>
            <a:spLocks noChangeArrowheads="1" noChangeShapeType="1" noTextEdit="1"/>
          </p:cNvSpPr>
          <p:nvPr/>
        </p:nvSpPr>
        <p:spPr bwMode="auto">
          <a:xfrm>
            <a:off x="152797" y="2571750"/>
            <a:ext cx="609203" cy="285750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Plato</a:t>
            </a:r>
          </a:p>
        </p:txBody>
      </p:sp>
      <p:sp>
        <p:nvSpPr>
          <p:cNvPr id="26646" name="Line 22"/>
          <p:cNvSpPr>
            <a:spLocks noChangeShapeType="1"/>
          </p:cNvSpPr>
          <p:nvPr/>
        </p:nvSpPr>
        <p:spPr bwMode="auto">
          <a:xfrm>
            <a:off x="1676797" y="2685852"/>
            <a:ext cx="0" cy="17164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7150" tIns="28575" rIns="57150" bIns="28575"/>
          <a:lstStyle/>
          <a:p>
            <a:endParaRPr lang="en-US"/>
          </a:p>
        </p:txBody>
      </p:sp>
      <p:sp>
        <p:nvSpPr>
          <p:cNvPr id="26647" name="Line 23"/>
          <p:cNvSpPr>
            <a:spLocks noChangeShapeType="1"/>
          </p:cNvSpPr>
          <p:nvPr/>
        </p:nvSpPr>
        <p:spPr bwMode="auto">
          <a:xfrm>
            <a:off x="2133203" y="2685852"/>
            <a:ext cx="0" cy="17164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7150" tIns="28575" rIns="57150" bIns="28575"/>
          <a:lstStyle/>
          <a:p>
            <a:endParaRPr lang="en-US"/>
          </a:p>
        </p:txBody>
      </p:sp>
      <p:sp>
        <p:nvSpPr>
          <p:cNvPr id="26648" name="Line 24"/>
          <p:cNvSpPr>
            <a:spLocks noChangeShapeType="1"/>
          </p:cNvSpPr>
          <p:nvPr/>
        </p:nvSpPr>
        <p:spPr bwMode="auto">
          <a:xfrm>
            <a:off x="6400602" y="2685852"/>
            <a:ext cx="0" cy="17164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7150" tIns="28575" rIns="57150" bIns="28575"/>
          <a:lstStyle/>
          <a:p>
            <a:endParaRPr lang="en-US"/>
          </a:p>
        </p:txBody>
      </p:sp>
      <p:sp>
        <p:nvSpPr>
          <p:cNvPr id="26649" name="WordArt 25"/>
          <p:cNvSpPr>
            <a:spLocks noChangeArrowheads="1" noChangeShapeType="1" noTextEdit="1"/>
          </p:cNvSpPr>
          <p:nvPr/>
        </p:nvSpPr>
        <p:spPr bwMode="auto">
          <a:xfrm>
            <a:off x="1524000" y="2915047"/>
            <a:ext cx="381000" cy="170656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3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427</a:t>
            </a:r>
          </a:p>
        </p:txBody>
      </p:sp>
      <p:sp>
        <p:nvSpPr>
          <p:cNvPr id="26650" name="WordArt 26"/>
          <p:cNvSpPr>
            <a:spLocks noChangeArrowheads="1" noChangeShapeType="1" noTextEdit="1"/>
          </p:cNvSpPr>
          <p:nvPr/>
        </p:nvSpPr>
        <p:spPr bwMode="auto">
          <a:xfrm>
            <a:off x="2057797" y="2915047"/>
            <a:ext cx="837406" cy="170656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3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347 B.C.</a:t>
            </a:r>
          </a:p>
        </p:txBody>
      </p:sp>
      <p:sp>
        <p:nvSpPr>
          <p:cNvPr id="26651" name="WordArt 27"/>
          <p:cNvSpPr>
            <a:spLocks noChangeArrowheads="1" noChangeShapeType="1" noTextEdit="1"/>
          </p:cNvSpPr>
          <p:nvPr/>
        </p:nvSpPr>
        <p:spPr bwMode="auto">
          <a:xfrm>
            <a:off x="6019602" y="2915047"/>
            <a:ext cx="838398" cy="170656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3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900 A.D.</a:t>
            </a:r>
          </a:p>
        </p:txBody>
      </p:sp>
      <p:sp>
        <p:nvSpPr>
          <p:cNvPr id="26652" name="Line 28"/>
          <p:cNvSpPr>
            <a:spLocks noChangeShapeType="1"/>
          </p:cNvSpPr>
          <p:nvPr/>
        </p:nvSpPr>
        <p:spPr bwMode="auto">
          <a:xfrm>
            <a:off x="2143125" y="3143250"/>
            <a:ext cx="42386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7150" tIns="28575" rIns="57150" bIns="28575"/>
          <a:lstStyle/>
          <a:p>
            <a:endParaRPr lang="en-US"/>
          </a:p>
        </p:txBody>
      </p:sp>
      <p:sp>
        <p:nvSpPr>
          <p:cNvPr id="26653" name="WordArt 29"/>
          <p:cNvSpPr>
            <a:spLocks noChangeArrowheads="1" noChangeShapeType="1" noTextEdit="1"/>
          </p:cNvSpPr>
          <p:nvPr/>
        </p:nvSpPr>
        <p:spPr bwMode="auto">
          <a:xfrm>
            <a:off x="3571875" y="2905125"/>
            <a:ext cx="1524000" cy="221258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3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66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1200 years</a:t>
            </a:r>
          </a:p>
        </p:txBody>
      </p:sp>
      <p:sp>
        <p:nvSpPr>
          <p:cNvPr id="26654" name="WordArt 30"/>
          <p:cNvSpPr>
            <a:spLocks noChangeArrowheads="1" noChangeShapeType="1" noTextEdit="1"/>
          </p:cNvSpPr>
          <p:nvPr/>
        </p:nvSpPr>
        <p:spPr bwMode="auto">
          <a:xfrm>
            <a:off x="2514203" y="3257352"/>
            <a:ext cx="904875" cy="256976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Caesar</a:t>
            </a:r>
          </a:p>
        </p:txBody>
      </p:sp>
      <p:sp>
        <p:nvSpPr>
          <p:cNvPr id="26656" name="WordArt 32"/>
          <p:cNvSpPr>
            <a:spLocks noChangeArrowheads="1" noChangeShapeType="1" noTextEdit="1"/>
          </p:cNvSpPr>
          <p:nvPr/>
        </p:nvSpPr>
        <p:spPr bwMode="auto">
          <a:xfrm>
            <a:off x="3810000" y="3314899"/>
            <a:ext cx="1362274" cy="256976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66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1000 years</a:t>
            </a:r>
          </a:p>
        </p:txBody>
      </p:sp>
      <p:sp>
        <p:nvSpPr>
          <p:cNvPr id="26657" name="WordArt 33"/>
          <p:cNvSpPr>
            <a:spLocks noChangeArrowheads="1" noChangeShapeType="1" noTextEdit="1"/>
          </p:cNvSpPr>
          <p:nvPr/>
        </p:nvSpPr>
        <p:spPr bwMode="auto">
          <a:xfrm>
            <a:off x="2286000" y="3657203"/>
            <a:ext cx="1133078" cy="257969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Aristotle</a:t>
            </a:r>
          </a:p>
        </p:txBody>
      </p:sp>
      <p:sp>
        <p:nvSpPr>
          <p:cNvPr id="26658" name="WordArt 34"/>
          <p:cNvSpPr>
            <a:spLocks noChangeArrowheads="1" noChangeShapeType="1" noTextEdit="1"/>
          </p:cNvSpPr>
          <p:nvPr/>
        </p:nvSpPr>
        <p:spPr bwMode="auto">
          <a:xfrm>
            <a:off x="3810000" y="3714750"/>
            <a:ext cx="1362274" cy="256977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66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1400 years</a:t>
            </a:r>
          </a:p>
        </p:txBody>
      </p:sp>
      <p:sp>
        <p:nvSpPr>
          <p:cNvPr id="26659" name="WordArt 35"/>
          <p:cNvSpPr>
            <a:spLocks noChangeArrowheads="1" noChangeShapeType="1" noTextEdit="1"/>
          </p:cNvSpPr>
          <p:nvPr/>
        </p:nvSpPr>
        <p:spPr bwMode="auto">
          <a:xfrm>
            <a:off x="228203" y="4172149"/>
            <a:ext cx="3076774" cy="256976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THE BOOK OF JOHN</a:t>
            </a:r>
          </a:p>
        </p:txBody>
      </p:sp>
      <p:sp>
        <p:nvSpPr>
          <p:cNvPr id="26661" name="Line 37"/>
          <p:cNvSpPr>
            <a:spLocks noChangeShapeType="1"/>
          </p:cNvSpPr>
          <p:nvPr/>
        </p:nvSpPr>
        <p:spPr bwMode="auto">
          <a:xfrm>
            <a:off x="3505399" y="4343797"/>
            <a:ext cx="525760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7150" tIns="28575" rIns="57150" bIns="28575"/>
          <a:lstStyle/>
          <a:p>
            <a:endParaRPr lang="en-US"/>
          </a:p>
        </p:txBody>
      </p:sp>
      <p:sp>
        <p:nvSpPr>
          <p:cNvPr id="26662" name="Line 38"/>
          <p:cNvSpPr>
            <a:spLocks noChangeShapeType="1"/>
          </p:cNvSpPr>
          <p:nvPr/>
        </p:nvSpPr>
        <p:spPr bwMode="auto">
          <a:xfrm>
            <a:off x="4876602" y="4228703"/>
            <a:ext cx="0" cy="17164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7150" tIns="28575" rIns="57150" bIns="28575"/>
          <a:lstStyle/>
          <a:p>
            <a:endParaRPr lang="en-US"/>
          </a:p>
        </p:txBody>
      </p:sp>
      <p:sp>
        <p:nvSpPr>
          <p:cNvPr id="26663" name="Line 39"/>
          <p:cNvSpPr>
            <a:spLocks noChangeShapeType="1"/>
          </p:cNvSpPr>
          <p:nvPr/>
        </p:nvSpPr>
        <p:spPr bwMode="auto">
          <a:xfrm>
            <a:off x="5638602" y="4228703"/>
            <a:ext cx="0" cy="17164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7150" tIns="28575" rIns="57150" bIns="28575"/>
          <a:lstStyle/>
          <a:p>
            <a:endParaRPr lang="en-US"/>
          </a:p>
        </p:txBody>
      </p:sp>
      <p:sp>
        <p:nvSpPr>
          <p:cNvPr id="26664" name="WordArt 40"/>
          <p:cNvSpPr>
            <a:spLocks noChangeArrowheads="1" noChangeShapeType="1" noTextEdit="1"/>
          </p:cNvSpPr>
          <p:nvPr/>
        </p:nvSpPr>
        <p:spPr bwMode="auto">
          <a:xfrm>
            <a:off x="4524375" y="4476750"/>
            <a:ext cx="609203" cy="171649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3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97 A.D.</a:t>
            </a:r>
          </a:p>
        </p:txBody>
      </p:sp>
      <p:sp>
        <p:nvSpPr>
          <p:cNvPr id="26665" name="WordArt 41"/>
          <p:cNvSpPr>
            <a:spLocks noChangeArrowheads="1" noChangeShapeType="1" noTextEdit="1"/>
          </p:cNvSpPr>
          <p:nvPr/>
        </p:nvSpPr>
        <p:spPr bwMode="auto">
          <a:xfrm>
            <a:off x="5476875" y="4476750"/>
            <a:ext cx="381000" cy="171649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3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125</a:t>
            </a:r>
          </a:p>
        </p:txBody>
      </p:sp>
      <p:sp>
        <p:nvSpPr>
          <p:cNvPr id="26666" name="Line 42"/>
          <p:cNvSpPr>
            <a:spLocks noChangeShapeType="1"/>
          </p:cNvSpPr>
          <p:nvPr/>
        </p:nvSpPr>
        <p:spPr bwMode="auto">
          <a:xfrm>
            <a:off x="7048500" y="4238625"/>
            <a:ext cx="0" cy="171649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7150" tIns="28575" rIns="57150" bIns="28575"/>
          <a:lstStyle/>
          <a:p>
            <a:endParaRPr lang="en-US"/>
          </a:p>
        </p:txBody>
      </p:sp>
      <p:sp>
        <p:nvSpPr>
          <p:cNvPr id="26667" name="WordArt 43"/>
          <p:cNvSpPr>
            <a:spLocks noChangeArrowheads="1" noChangeShapeType="1" noTextEdit="1"/>
          </p:cNvSpPr>
          <p:nvPr/>
        </p:nvSpPr>
        <p:spPr bwMode="auto">
          <a:xfrm>
            <a:off x="6762750" y="4476750"/>
            <a:ext cx="762000" cy="171649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3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200 A.D.</a:t>
            </a:r>
          </a:p>
        </p:txBody>
      </p:sp>
      <p:sp>
        <p:nvSpPr>
          <p:cNvPr id="26668" name="Line 44"/>
          <p:cNvSpPr>
            <a:spLocks noChangeShapeType="1"/>
          </p:cNvSpPr>
          <p:nvPr/>
        </p:nvSpPr>
        <p:spPr bwMode="auto">
          <a:xfrm>
            <a:off x="4905375" y="4762500"/>
            <a:ext cx="71437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7150" tIns="28575" rIns="57150" bIns="28575"/>
          <a:lstStyle/>
          <a:p>
            <a:endParaRPr lang="en-US"/>
          </a:p>
        </p:txBody>
      </p:sp>
      <p:sp>
        <p:nvSpPr>
          <p:cNvPr id="26669" name="Line 45"/>
          <p:cNvSpPr>
            <a:spLocks noChangeShapeType="1"/>
          </p:cNvSpPr>
          <p:nvPr/>
        </p:nvSpPr>
        <p:spPr bwMode="auto">
          <a:xfrm>
            <a:off x="5638602" y="4629547"/>
            <a:ext cx="0" cy="11410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7150" tIns="28575" rIns="57150" bIns="28575"/>
          <a:lstStyle/>
          <a:p>
            <a:endParaRPr lang="en-US"/>
          </a:p>
        </p:txBody>
      </p:sp>
      <p:sp>
        <p:nvSpPr>
          <p:cNvPr id="2" name="Line 44"/>
          <p:cNvSpPr>
            <a:spLocks noChangeShapeType="1"/>
          </p:cNvSpPr>
          <p:nvPr/>
        </p:nvSpPr>
        <p:spPr bwMode="auto">
          <a:xfrm>
            <a:off x="4905375" y="4953000"/>
            <a:ext cx="21431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7150" tIns="28575" rIns="57150" bIns="2857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805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16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8" dur="1000"/>
                                        <p:tgtEl>
                                          <p:spTgt spid="266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3200"/>
                            </p:stCondLst>
                            <p:childTnLst>
                              <p:par>
                                <p:cTn id="20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1000"/>
                                        <p:tgtEl>
                                          <p:spTgt spid="266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4200"/>
                            </p:stCondLst>
                            <p:childTnLst>
                              <p:par>
                                <p:cTn id="24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10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5200"/>
                            </p:stCondLst>
                            <p:childTnLst>
                              <p:par>
                                <p:cTn id="2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0" dur="10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6200"/>
                            </p:stCondLst>
                            <p:childTnLst>
                              <p:par>
                                <p:cTn id="32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41" dur="1000"/>
                                        <p:tgtEl>
                                          <p:spTgt spid="266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9" dur="1000"/>
                                        <p:tgtEl>
                                          <p:spTgt spid="266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266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7" dur="10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5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1" dur="1000"/>
                                        <p:tgtEl>
                                          <p:spTgt spid="26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1000"/>
                                        <p:tgtEl>
                                          <p:spTgt spid="266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266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1000"/>
                                        <p:tgtEl>
                                          <p:spTgt spid="26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3" dur="1000"/>
                                        <p:tgtEl>
                                          <p:spTgt spid="266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8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1000"/>
                                        <p:tgtEl>
                                          <p:spTgt spid="266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92" dur="1000"/>
                                        <p:tgtEl>
                                          <p:spTgt spid="266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1000"/>
                                        <p:tgtEl>
                                          <p:spTgt spid="266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266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266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266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66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0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1000"/>
                                        <p:tgtEl>
                                          <p:spTgt spid="26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2" dur="1000"/>
                                        <p:tgtEl>
                                          <p:spTgt spid="26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4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6" dur="1000"/>
                                        <p:tgtEl>
                                          <p:spTgt spid="266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1" dur="1000"/>
                                        <p:tgtEl>
                                          <p:spTgt spid="266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3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5" dur="1000"/>
                                        <p:tgtEl>
                                          <p:spTgt spid="266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0" dur="1000"/>
                                        <p:tgtEl>
                                          <p:spTgt spid="266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2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34" dur="1000"/>
                                        <p:tgtEl>
                                          <p:spTgt spid="266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9" dur="1000"/>
                                        <p:tgtEl>
                                          <p:spTgt spid="266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3" dur="1000"/>
                                        <p:tgtEl>
                                          <p:spTgt spid="266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40" grpId="0" animBg="1"/>
      <p:bldP spid="26641" grpId="0" animBg="1"/>
      <p:bldP spid="26642" grpId="0" animBg="1"/>
      <p:bldP spid="26643" grpId="0" animBg="1"/>
      <p:bldP spid="26644" grpId="0" animBg="1"/>
      <p:bldP spid="26645" grpId="0" animBg="1"/>
      <p:bldP spid="26646" grpId="0" animBg="1"/>
      <p:bldP spid="26647" grpId="0" animBg="1"/>
      <p:bldP spid="26648" grpId="0" animBg="1"/>
      <p:bldP spid="26649" grpId="0" animBg="1"/>
      <p:bldP spid="26650" grpId="0" animBg="1"/>
      <p:bldP spid="26651" grpId="0" animBg="1"/>
      <p:bldP spid="26652" grpId="0" animBg="1"/>
      <p:bldP spid="26653" grpId="0" animBg="1"/>
      <p:bldP spid="26654" grpId="0" animBg="1"/>
      <p:bldP spid="26656" grpId="0" animBg="1"/>
      <p:bldP spid="26657" grpId="0" animBg="1"/>
      <p:bldP spid="26658" grpId="0" animBg="1"/>
      <p:bldP spid="26659" grpId="0" animBg="1"/>
      <p:bldP spid="26661" grpId="0" animBg="1"/>
      <p:bldP spid="26662" grpId="0" animBg="1"/>
      <p:bldP spid="26663" grpId="0" animBg="1"/>
      <p:bldP spid="26664" grpId="0" animBg="1"/>
      <p:bldP spid="26665" grpId="0" animBg="1"/>
      <p:bldP spid="26666" grpId="0" animBg="1"/>
      <p:bldP spid="26667" grpId="0" animBg="1"/>
      <p:bldP spid="26668" grpId="0" animBg="1"/>
      <p:bldP spid="26669" grpId="0" animBg="1"/>
      <p:bldP spid="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797" y="0"/>
            <a:ext cx="8763000" cy="629047"/>
          </a:xfrm>
        </p:spPr>
        <p:txBody>
          <a:bodyPr/>
          <a:lstStyle/>
          <a:p>
            <a:pPr eaLnBrk="1" hangingPunct="1"/>
            <a:r>
              <a:rPr lang="en-US" altLang="en-US" sz="3200" b="1">
                <a:latin typeface="Arial Black" pitchFamily="34" charset="0"/>
              </a:rPr>
              <a:t>WHERE ARE THE DIRECTIONS?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629047"/>
            <a:ext cx="9144000" cy="4514453"/>
          </a:xfrm>
        </p:spPr>
        <p:txBody>
          <a:bodyPr>
            <a:normAutofit lnSpcReduction="10000"/>
          </a:bodyPr>
          <a:lstStyle/>
          <a:p>
            <a:pPr eaLnBrk="1" hangingPunct="1">
              <a:buFontTx/>
              <a:buNone/>
            </a:pPr>
            <a:endParaRPr lang="en-US" altLang="en-US" b="1" smtClean="0">
              <a:latin typeface="Tahoma" pitchFamily="34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500" b="1">
                <a:latin typeface="Tahoma" pitchFamily="34" charset="0"/>
              </a:rPr>
              <a:t>	When we hold our Bibles today, we can be </a:t>
            </a:r>
            <a:r>
              <a:rPr lang="en-US" altLang="en-US" sz="2500" b="1">
                <a:latin typeface="Arial Black" pitchFamily="34" charset="0"/>
              </a:rPr>
              <a:t>100% confident</a:t>
            </a:r>
            <a:r>
              <a:rPr lang="en-US" altLang="en-US" sz="2500" b="1">
                <a:latin typeface="Tahoma" pitchFamily="34" charset="0"/>
              </a:rPr>
              <a:t> that we are holding in our hands an </a:t>
            </a:r>
            <a:r>
              <a:rPr lang="en-US" altLang="en-US" sz="2500" b="1" u="sng">
                <a:latin typeface="Arial Black" pitchFamily="34" charset="0"/>
              </a:rPr>
              <a:t>ACCURATE</a:t>
            </a:r>
            <a:r>
              <a:rPr lang="en-US" altLang="en-US" sz="2500" b="1">
                <a:latin typeface="Tahoma" pitchFamily="34" charset="0"/>
              </a:rPr>
              <a:t> and </a:t>
            </a:r>
            <a:r>
              <a:rPr lang="en-US" altLang="en-US" sz="2500" b="1" u="sng">
                <a:latin typeface="Arial Black" pitchFamily="34" charset="0"/>
              </a:rPr>
              <a:t>COMPLETE</a:t>
            </a:r>
            <a:r>
              <a:rPr lang="en-US" altLang="en-US" sz="2500" b="1">
                <a:latin typeface="Tahoma" pitchFamily="34" charset="0"/>
              </a:rPr>
              <a:t> record of                      the Word of God. </a:t>
            </a:r>
          </a:p>
          <a:p>
            <a:pPr eaLnBrk="1" hangingPunct="1">
              <a:buFontTx/>
              <a:buNone/>
            </a:pPr>
            <a:r>
              <a:rPr lang="en-US" altLang="en-US" sz="2500" b="1">
                <a:latin typeface="Tahoma" pitchFamily="34" charset="0"/>
              </a:rPr>
              <a:t>                                was left out in the 1</a:t>
            </a:r>
            <a:r>
              <a:rPr lang="en-US" altLang="en-US" sz="2500" b="1" baseline="30000">
                <a:latin typeface="Tahoma" pitchFamily="34" charset="0"/>
              </a:rPr>
              <a:t>st</a:t>
            </a:r>
            <a:r>
              <a:rPr lang="en-US" altLang="en-US" sz="2500" b="1">
                <a:latin typeface="Tahoma" pitchFamily="34" charset="0"/>
              </a:rPr>
              <a:t> century!</a:t>
            </a:r>
          </a:p>
          <a:p>
            <a:pPr eaLnBrk="1" hangingPunct="1">
              <a:buFontTx/>
              <a:buNone/>
            </a:pPr>
            <a:r>
              <a:rPr lang="en-US" altLang="en-US" sz="2500" b="1">
                <a:latin typeface="Tahoma" pitchFamily="34" charset="0"/>
              </a:rPr>
              <a:t>		                        is left out in the 21</a:t>
            </a:r>
            <a:r>
              <a:rPr lang="en-US" altLang="en-US" sz="2500" b="1" baseline="30000">
                <a:latin typeface="Tahoma" pitchFamily="34" charset="0"/>
              </a:rPr>
              <a:t>st</a:t>
            </a:r>
            <a:r>
              <a:rPr lang="en-US" altLang="en-US" sz="2500" b="1">
                <a:latin typeface="Tahoma" pitchFamily="34" charset="0"/>
              </a:rPr>
              <a:t> century!</a:t>
            </a:r>
          </a:p>
          <a:p>
            <a:pPr eaLnBrk="1" hangingPunct="1">
              <a:buFontTx/>
              <a:buNone/>
            </a:pPr>
            <a:r>
              <a:rPr lang="en-US" altLang="en-US" sz="2300" b="1">
                <a:solidFill>
                  <a:srgbClr val="CC3300"/>
                </a:solidFill>
                <a:latin typeface="Tahoma" pitchFamily="34" charset="0"/>
              </a:rPr>
              <a:t>2 Tim. 3:16-17, “All scripture is given by inspiration of God, and is profitable for doctrine, for reproof, for correction, for instruction in righteousness: That the man of God may be perfect, throughly furnished unto all good works.”</a:t>
            </a:r>
          </a:p>
          <a:p>
            <a:pPr eaLnBrk="1" hangingPunct="1">
              <a:buFontTx/>
              <a:buNone/>
            </a:pPr>
            <a:endParaRPr lang="en-US" altLang="en-US" sz="2300" b="1">
              <a:solidFill>
                <a:srgbClr val="CC3300"/>
              </a:solidFill>
              <a:latin typeface="Tahoma" pitchFamily="34" charset="0"/>
            </a:endParaRPr>
          </a:p>
          <a:p>
            <a:pPr eaLnBrk="1" hangingPunct="1">
              <a:buFontTx/>
              <a:buNone/>
            </a:pPr>
            <a:endParaRPr lang="en-US" altLang="en-US" sz="2100" b="1">
              <a:latin typeface="Tahoma" pitchFamily="34" charset="0"/>
            </a:endParaRPr>
          </a:p>
        </p:txBody>
      </p:sp>
      <p:sp>
        <p:nvSpPr>
          <p:cNvPr id="23556" name="WordArt 4"/>
          <p:cNvSpPr>
            <a:spLocks noChangeArrowheads="1" noChangeShapeType="1" noTextEdit="1"/>
          </p:cNvSpPr>
          <p:nvPr/>
        </p:nvSpPr>
        <p:spPr bwMode="auto">
          <a:xfrm>
            <a:off x="2590602" y="685602"/>
            <a:ext cx="4048125" cy="372070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HOW DO WE KNOW --</a:t>
            </a:r>
          </a:p>
        </p:txBody>
      </p:sp>
      <p:sp>
        <p:nvSpPr>
          <p:cNvPr id="27681" name="WordArt 33"/>
          <p:cNvSpPr>
            <a:spLocks noChangeArrowheads="1" noChangeShapeType="1" noTextEdit="1"/>
          </p:cNvSpPr>
          <p:nvPr/>
        </p:nvSpPr>
        <p:spPr bwMode="auto">
          <a:xfrm>
            <a:off x="714375" y="3048000"/>
            <a:ext cx="2170906" cy="428625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NOTHING</a:t>
            </a:r>
          </a:p>
        </p:txBody>
      </p:sp>
    </p:spTree>
    <p:extLst>
      <p:ext uri="{BB962C8B-B14F-4D97-AF65-F5344CB8AC3E}">
        <p14:creationId xmlns:p14="http://schemas.microsoft.com/office/powerpoint/2010/main" val="1183434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76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8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52797" y="171649"/>
            <a:ext cx="8838406" cy="4971851"/>
          </a:xfrm>
        </p:spPr>
        <p:txBody>
          <a:bodyPr/>
          <a:lstStyle/>
          <a:p>
            <a:pPr eaLnBrk="1" hangingPunct="1"/>
            <a:r>
              <a:rPr lang="en-US" altLang="en-US" sz="2500" b="1">
                <a:latin typeface="Arial Black" pitchFamily="34" charset="0"/>
              </a:rPr>
              <a:t>THE WORDS OF JESUS WILL JUDGE!</a:t>
            </a:r>
          </a:p>
          <a:p>
            <a:pPr eaLnBrk="1" hangingPunct="1"/>
            <a:endParaRPr lang="en-US" altLang="en-US" sz="2500" b="1">
              <a:latin typeface="Arial Black" pitchFamily="34" charset="0"/>
            </a:endParaRPr>
          </a:p>
          <a:p>
            <a:pPr eaLnBrk="1" hangingPunct="1"/>
            <a:r>
              <a:rPr lang="en-US" altLang="en-US" b="1" u="sng" smtClean="0">
                <a:latin typeface="Arial Black" pitchFamily="34" charset="0"/>
              </a:rPr>
              <a:t>Where</a:t>
            </a:r>
            <a:r>
              <a:rPr lang="en-US" altLang="en-US" b="1" smtClean="0">
                <a:latin typeface="Arial Black" pitchFamily="34" charset="0"/>
              </a:rPr>
              <a:t> did Jesus get these words?</a:t>
            </a:r>
          </a:p>
          <a:p>
            <a:pPr eaLnBrk="1" hangingPunct="1"/>
            <a:r>
              <a:rPr lang="en-US" altLang="en-US" sz="2300" b="1">
                <a:solidFill>
                  <a:srgbClr val="CC3300"/>
                </a:solidFill>
                <a:latin typeface="Tahoma" pitchFamily="34" charset="0"/>
              </a:rPr>
              <a:t>John 12:49,</a:t>
            </a:r>
            <a:r>
              <a:rPr lang="en-US" altLang="en-US" sz="2300" b="1">
                <a:solidFill>
                  <a:srgbClr val="CC3300"/>
                </a:solidFill>
                <a:latin typeface="Arial Black" pitchFamily="34" charset="0"/>
              </a:rPr>
              <a:t> </a:t>
            </a:r>
            <a:r>
              <a:rPr lang="en-US" altLang="en-US" sz="2300" b="1">
                <a:solidFill>
                  <a:srgbClr val="CC3300"/>
                </a:solidFill>
                <a:latin typeface="Tahoma" pitchFamily="34" charset="0"/>
              </a:rPr>
              <a:t>“For I have not spoken of myself; but the Father which sent me, he gave me a commandment, what I should say, and what I should speak.”</a:t>
            </a:r>
          </a:p>
          <a:p>
            <a:pPr algn="l" eaLnBrk="1" hangingPunct="1"/>
            <a:endParaRPr lang="en-US" altLang="en-US" sz="2300" b="1">
              <a:solidFill>
                <a:srgbClr val="CC3300"/>
              </a:solidFill>
              <a:latin typeface="Tahoma" pitchFamily="34" charset="0"/>
            </a:endParaRPr>
          </a:p>
          <a:p>
            <a:pPr eaLnBrk="1" hangingPunct="1"/>
            <a:r>
              <a:rPr lang="en-US" altLang="en-US" sz="2500" b="1">
                <a:latin typeface="Arial Black" pitchFamily="34" charset="0"/>
              </a:rPr>
              <a:t>JESUS CHRIST</a:t>
            </a:r>
            <a:r>
              <a:rPr lang="en-US" altLang="en-US" sz="2500" b="1">
                <a:latin typeface="Tahoma" pitchFamily="34" charset="0"/>
              </a:rPr>
              <a:t>, acting under the authority </a:t>
            </a:r>
          </a:p>
          <a:p>
            <a:pPr eaLnBrk="1" hangingPunct="1"/>
            <a:r>
              <a:rPr lang="en-US" altLang="en-US" sz="2500" b="1">
                <a:latin typeface="Tahoma" pitchFamily="34" charset="0"/>
              </a:rPr>
              <a:t>of </a:t>
            </a:r>
            <a:r>
              <a:rPr lang="en-US" altLang="en-US" sz="2500" b="1">
                <a:latin typeface="Arial Black" pitchFamily="34" charset="0"/>
              </a:rPr>
              <a:t>GOD THE FATHER</a:t>
            </a:r>
            <a:r>
              <a:rPr lang="en-US" altLang="en-US" sz="2500" b="1">
                <a:latin typeface="Tahoma" pitchFamily="34" charset="0"/>
              </a:rPr>
              <a:t>, gave mankind </a:t>
            </a:r>
          </a:p>
          <a:p>
            <a:pPr eaLnBrk="1" hangingPunct="1"/>
            <a:r>
              <a:rPr lang="en-US" altLang="en-US" sz="2500" b="1" u="sng">
                <a:latin typeface="Arial Black" pitchFamily="34" charset="0"/>
              </a:rPr>
              <a:t>THE WORDS</a:t>
            </a:r>
            <a:r>
              <a:rPr lang="en-US" altLang="en-US" sz="2500" b="1">
                <a:latin typeface="Tahoma" pitchFamily="34" charset="0"/>
              </a:rPr>
              <a:t> that would be used to </a:t>
            </a:r>
          </a:p>
          <a:p>
            <a:pPr eaLnBrk="1" hangingPunct="1"/>
            <a:r>
              <a:rPr lang="en-US" altLang="en-US" sz="2500" b="1">
                <a:latin typeface="Tahoma" pitchFamily="34" charset="0"/>
              </a:rPr>
              <a:t>judge us all in the last day!</a:t>
            </a:r>
          </a:p>
          <a:p>
            <a:pPr eaLnBrk="1" hangingPunct="1"/>
            <a:endParaRPr lang="en-US" altLang="en-US" sz="2500" b="1"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6870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84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5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184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84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84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200"/>
                            </p:stCondLst>
                            <p:childTnLst>
                              <p:par>
                                <p:cTn id="30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43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3950"/>
                            </p:stCondLst>
                            <p:childTnLst>
                              <p:par>
                                <p:cTn id="36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843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5650"/>
                            </p:stCondLst>
                            <p:childTnLst>
                              <p:par>
                                <p:cTn id="42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843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0" y="171649"/>
            <a:ext cx="9144000" cy="4971851"/>
          </a:xfrm>
        </p:spPr>
        <p:txBody>
          <a:bodyPr/>
          <a:lstStyle/>
          <a:p>
            <a:pPr eaLnBrk="1" hangingPunct="1"/>
            <a:r>
              <a:rPr lang="en-US" altLang="en-US" sz="2500" b="1">
                <a:latin typeface="Tahoma" pitchFamily="34" charset="0"/>
              </a:rPr>
              <a:t>ALL 3 MEMBERS OF THE GODHEAD working together to make sure the words that are going to be used to judge us would be available to the 1</a:t>
            </a:r>
            <a:r>
              <a:rPr lang="en-US" altLang="en-US" sz="2500" b="1" baseline="30000">
                <a:latin typeface="Tahoma" pitchFamily="34" charset="0"/>
              </a:rPr>
              <a:t>st</a:t>
            </a:r>
            <a:r>
              <a:rPr lang="en-US" altLang="en-US" sz="2500" b="1">
                <a:latin typeface="Tahoma" pitchFamily="34" charset="0"/>
              </a:rPr>
              <a:t> century Christians.</a:t>
            </a:r>
          </a:p>
          <a:p>
            <a:pPr eaLnBrk="1" hangingPunct="1"/>
            <a:endParaRPr lang="en-US" altLang="en-US" sz="2500" b="1">
              <a:latin typeface="Tahoma" pitchFamily="34" charset="0"/>
            </a:endParaRPr>
          </a:p>
          <a:p>
            <a:pPr eaLnBrk="1" hangingPunct="1"/>
            <a:endParaRPr lang="en-US" altLang="en-US" sz="2500" b="1">
              <a:latin typeface="Arial Black" pitchFamily="34" charset="0"/>
            </a:endParaRPr>
          </a:p>
          <a:p>
            <a:pPr eaLnBrk="1" hangingPunct="1"/>
            <a:endParaRPr lang="en-US" altLang="en-US" sz="2500" b="1">
              <a:latin typeface="Arial Black" pitchFamily="34" charset="0"/>
            </a:endParaRPr>
          </a:p>
          <a:p>
            <a:pPr eaLnBrk="1" hangingPunct="1"/>
            <a:endParaRPr lang="en-US" altLang="en-US" sz="2500" b="1">
              <a:latin typeface="Arial Black" pitchFamily="34" charset="0"/>
            </a:endParaRPr>
          </a:p>
          <a:p>
            <a:pPr eaLnBrk="1" hangingPunct="1"/>
            <a:r>
              <a:rPr lang="en-US" altLang="en-US" sz="2500" b="1">
                <a:latin typeface="Tahoma" pitchFamily="34" charset="0"/>
              </a:rPr>
              <a:t>GOD was in charge of the whole thing from               start to finish and was ACTIVE in every aspect of it.     All carried out by GOD!</a:t>
            </a:r>
          </a:p>
          <a:p>
            <a:pPr eaLnBrk="1" hangingPunct="1"/>
            <a:r>
              <a:rPr lang="en-US" altLang="en-US" b="1" smtClean="0">
                <a:solidFill>
                  <a:srgbClr val="0000FF"/>
                </a:solidFill>
                <a:latin typeface="Arial Black" pitchFamily="34" charset="0"/>
              </a:rPr>
              <a:t>NOTHING WAS LEFT OUT!</a:t>
            </a:r>
          </a:p>
        </p:txBody>
      </p:sp>
      <p:sp>
        <p:nvSpPr>
          <p:cNvPr id="19459" name="WordArt 3"/>
          <p:cNvSpPr>
            <a:spLocks noChangeArrowheads="1" noChangeShapeType="1" noTextEdit="1"/>
          </p:cNvSpPr>
          <p:nvPr/>
        </p:nvSpPr>
        <p:spPr bwMode="auto">
          <a:xfrm>
            <a:off x="609203" y="2171899"/>
            <a:ext cx="1000125" cy="428625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2000" b="1" i="1" kern="10">
                <a:ln w="2857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9900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GOD</a:t>
            </a:r>
          </a:p>
        </p:txBody>
      </p:sp>
      <p:sp>
        <p:nvSpPr>
          <p:cNvPr id="19460" name="WordArt 4"/>
          <p:cNvSpPr>
            <a:spLocks noChangeArrowheads="1" noChangeShapeType="1" noTextEdit="1"/>
          </p:cNvSpPr>
          <p:nvPr/>
        </p:nvSpPr>
        <p:spPr bwMode="auto">
          <a:xfrm>
            <a:off x="1981399" y="1600399"/>
            <a:ext cx="2219523" cy="321469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THE FATHER</a:t>
            </a:r>
          </a:p>
        </p:txBody>
      </p:sp>
      <p:sp>
        <p:nvSpPr>
          <p:cNvPr id="19461" name="WordArt 5"/>
          <p:cNvSpPr>
            <a:spLocks noChangeArrowheads="1" noChangeShapeType="1" noTextEdit="1"/>
          </p:cNvSpPr>
          <p:nvPr/>
        </p:nvSpPr>
        <p:spPr bwMode="auto">
          <a:xfrm>
            <a:off x="1981399" y="2228453"/>
            <a:ext cx="1571625" cy="321469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THE SON</a:t>
            </a:r>
          </a:p>
        </p:txBody>
      </p:sp>
      <p:sp>
        <p:nvSpPr>
          <p:cNvPr id="19462" name="WordArt 6"/>
          <p:cNvSpPr>
            <a:spLocks noChangeArrowheads="1" noChangeShapeType="1" noTextEdit="1"/>
          </p:cNvSpPr>
          <p:nvPr/>
        </p:nvSpPr>
        <p:spPr bwMode="auto">
          <a:xfrm>
            <a:off x="1981399" y="2915047"/>
            <a:ext cx="3152179" cy="321469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THE HOLY SPIRIT</a:t>
            </a:r>
          </a:p>
        </p:txBody>
      </p:sp>
      <p:sp>
        <p:nvSpPr>
          <p:cNvPr id="19463" name="WordArt 7"/>
          <p:cNvSpPr>
            <a:spLocks noChangeArrowheads="1" noChangeShapeType="1" noTextEdit="1"/>
          </p:cNvSpPr>
          <p:nvPr/>
        </p:nvSpPr>
        <p:spPr bwMode="auto">
          <a:xfrm>
            <a:off x="5486797" y="1600399"/>
            <a:ext cx="2294930" cy="399851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The Originator</a:t>
            </a:r>
          </a:p>
        </p:txBody>
      </p:sp>
      <p:sp>
        <p:nvSpPr>
          <p:cNvPr id="19464" name="WordArt 8"/>
          <p:cNvSpPr>
            <a:spLocks noChangeArrowheads="1" noChangeShapeType="1" noTextEdit="1"/>
          </p:cNvSpPr>
          <p:nvPr/>
        </p:nvSpPr>
        <p:spPr bwMode="auto">
          <a:xfrm>
            <a:off x="5486797" y="2228454"/>
            <a:ext cx="2028031" cy="300633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The Executor</a:t>
            </a:r>
          </a:p>
        </p:txBody>
      </p:sp>
      <p:sp>
        <p:nvSpPr>
          <p:cNvPr id="19465" name="WordArt 9"/>
          <p:cNvSpPr>
            <a:spLocks noChangeArrowheads="1" noChangeShapeType="1" noTextEdit="1"/>
          </p:cNvSpPr>
          <p:nvPr/>
        </p:nvSpPr>
        <p:spPr bwMode="auto">
          <a:xfrm>
            <a:off x="5486797" y="2915047"/>
            <a:ext cx="2923977" cy="299641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The Communicator</a:t>
            </a:r>
          </a:p>
        </p:txBody>
      </p:sp>
      <p:sp>
        <p:nvSpPr>
          <p:cNvPr id="19466" name="AutoShape 10"/>
          <p:cNvSpPr>
            <a:spLocks/>
          </p:cNvSpPr>
          <p:nvPr/>
        </p:nvSpPr>
        <p:spPr bwMode="auto">
          <a:xfrm>
            <a:off x="1752203" y="1542852"/>
            <a:ext cx="152797" cy="1772047"/>
          </a:xfrm>
          <a:prstGeom prst="leftBrace">
            <a:avLst>
              <a:gd name="adj1" fmla="val 96645"/>
              <a:gd name="adj2" fmla="val 50000"/>
            </a:avLst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81639" tIns="40819" rIns="81639" bIns="40819" anchor="ctr"/>
          <a:lstStyle>
            <a:lvl1pPr defTabSz="1306513">
              <a:spcBef>
                <a:spcPct val="20000"/>
              </a:spcBef>
              <a:buChar char="•"/>
              <a:defRPr sz="4600">
                <a:solidFill>
                  <a:schemeClr val="tx1"/>
                </a:solidFill>
                <a:latin typeface="Arial" charset="0"/>
              </a:defRPr>
            </a:lvl1pPr>
            <a:lvl2pPr marL="1062038" indent="-409575" defTabSz="1306513">
              <a:spcBef>
                <a:spcPct val="20000"/>
              </a:spcBef>
              <a:buChar char="–"/>
              <a:defRPr sz="4000">
                <a:solidFill>
                  <a:schemeClr val="tx1"/>
                </a:solidFill>
                <a:latin typeface="Arial" charset="0"/>
              </a:defRPr>
            </a:lvl2pPr>
            <a:lvl3pPr marL="1633538" indent="-327025" defTabSz="1306513">
              <a:spcBef>
                <a:spcPct val="20000"/>
              </a:spcBef>
              <a:buChar char="•"/>
              <a:defRPr sz="3400">
                <a:solidFill>
                  <a:schemeClr val="tx1"/>
                </a:solidFill>
                <a:latin typeface="Arial" charset="0"/>
              </a:defRPr>
            </a:lvl3pPr>
            <a:lvl4pPr marL="2286000" indent="-327025" defTabSz="1306513">
              <a:spcBef>
                <a:spcPct val="20000"/>
              </a:spcBef>
              <a:buChar char="–"/>
              <a:defRPr sz="2900">
                <a:solidFill>
                  <a:schemeClr val="tx1"/>
                </a:solidFill>
                <a:latin typeface="Arial" charset="0"/>
              </a:defRPr>
            </a:lvl4pPr>
            <a:lvl5pPr marL="2938463" indent="-325438" defTabSz="1306513">
              <a:spcBef>
                <a:spcPct val="20000"/>
              </a:spcBef>
              <a:buChar char="»"/>
              <a:defRPr sz="2900">
                <a:solidFill>
                  <a:schemeClr val="tx1"/>
                </a:solidFill>
                <a:latin typeface="Arial" charset="0"/>
              </a:defRPr>
            </a:lvl5pPr>
            <a:lvl6pPr marL="33956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charset="0"/>
              </a:defRPr>
            </a:lvl6pPr>
            <a:lvl7pPr marL="38528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charset="0"/>
              </a:defRPr>
            </a:lvl7pPr>
            <a:lvl8pPr marL="43100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charset="0"/>
              </a:defRPr>
            </a:lvl8pPr>
            <a:lvl9pPr marL="4767263" indent="-325438" defTabSz="130651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9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600"/>
          </a:p>
        </p:txBody>
      </p:sp>
    </p:spTree>
    <p:extLst>
      <p:ext uri="{BB962C8B-B14F-4D97-AF65-F5344CB8AC3E}">
        <p14:creationId xmlns:p14="http://schemas.microsoft.com/office/powerpoint/2010/main" val="4281111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94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94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500"/>
                                        <p:tgtEl>
                                          <p:spTgt spid="194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2000"/>
                                        <p:tgtEl>
                                          <p:spTgt spid="19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94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94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9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94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4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3" presetClass="entr" presetSubtype="52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94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animBg="1"/>
      <p:bldP spid="19460" grpId="0" animBg="1"/>
      <p:bldP spid="19461" grpId="0" animBg="1"/>
      <p:bldP spid="19462" grpId="0" animBg="1"/>
      <p:bldP spid="19463" grpId="0" animBg="1"/>
      <p:bldP spid="19464" grpId="0" animBg="1"/>
      <p:bldP spid="19465" grpId="0" animBg="1"/>
      <p:bldP spid="1946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152797" y="0"/>
            <a:ext cx="8763000" cy="629047"/>
          </a:xfrm>
        </p:spPr>
        <p:txBody>
          <a:bodyPr/>
          <a:lstStyle/>
          <a:p>
            <a:pPr eaLnBrk="1" hangingPunct="1"/>
            <a:r>
              <a:rPr lang="en-US" altLang="en-US" sz="3200" b="1">
                <a:latin typeface="Arial Black" pitchFamily="34" charset="0"/>
              </a:rPr>
              <a:t>WHERE ARE THE DIRECTIONS?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797" y="571500"/>
            <a:ext cx="8686602" cy="45720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</a:pPr>
            <a:endParaRPr lang="en-US" altLang="en-US" sz="2500" b="1"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en-US" sz="2500" b="1">
                <a:latin typeface="Tahoma" pitchFamily="34" charset="0"/>
              </a:rPr>
              <a:t>So </a:t>
            </a:r>
            <a:r>
              <a:rPr lang="en-US" altLang="en-US" sz="2500" b="1">
                <a:latin typeface="Arial Black" pitchFamily="34" charset="0"/>
              </a:rPr>
              <a:t>HOW</a:t>
            </a:r>
            <a:r>
              <a:rPr lang="en-US" altLang="en-US" sz="2500" b="1">
                <a:latin typeface="Tahoma" pitchFamily="34" charset="0"/>
              </a:rPr>
              <a:t> did the                             which came  directly from God – get </a:t>
            </a:r>
            <a:r>
              <a:rPr lang="en-US" altLang="en-US" sz="2500" b="1">
                <a:latin typeface="Arial Black" pitchFamily="34" charset="0"/>
              </a:rPr>
              <a:t>FROM</a:t>
            </a:r>
            <a:r>
              <a:rPr lang="en-US" altLang="en-US" sz="2500" b="1">
                <a:latin typeface="Tahoma" pitchFamily="34" charset="0"/>
              </a:rPr>
              <a:t> the 1</a:t>
            </a:r>
            <a:r>
              <a:rPr lang="en-US" altLang="en-US" sz="2500" b="1" baseline="30000">
                <a:latin typeface="Tahoma" pitchFamily="34" charset="0"/>
              </a:rPr>
              <a:t>st</a:t>
            </a:r>
            <a:r>
              <a:rPr lang="en-US" altLang="en-US" sz="2500" b="1">
                <a:latin typeface="Tahoma" pitchFamily="34" charset="0"/>
              </a:rPr>
              <a:t> century Christians </a:t>
            </a:r>
            <a:r>
              <a:rPr lang="en-US" altLang="en-US" sz="2500" b="1">
                <a:latin typeface="Arial Black" pitchFamily="34" charset="0"/>
              </a:rPr>
              <a:t>TO</a:t>
            </a:r>
            <a:r>
              <a:rPr lang="en-US" altLang="en-US" sz="2500" b="1">
                <a:latin typeface="Tahoma" pitchFamily="34" charset="0"/>
              </a:rPr>
              <a:t> 21</a:t>
            </a:r>
            <a:r>
              <a:rPr lang="en-US" altLang="en-US" sz="2500" b="1" baseline="30000">
                <a:latin typeface="Tahoma" pitchFamily="34" charset="0"/>
              </a:rPr>
              <a:t>ST</a:t>
            </a:r>
            <a:r>
              <a:rPr lang="en-US" altLang="en-US" sz="2500" b="1">
                <a:latin typeface="Tahoma" pitchFamily="34" charset="0"/>
              </a:rPr>
              <a:t> century Christians? </a:t>
            </a:r>
            <a:endParaRPr lang="en-US" altLang="en-US" sz="2500" b="1">
              <a:latin typeface="Arial Black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en-US" sz="2500" b="1">
              <a:latin typeface="Arial Black" pitchFamily="34" charset="0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b="1" smtClean="0">
                <a:latin typeface="Arial Black" pitchFamily="34" charset="0"/>
              </a:rPr>
              <a:t>THROUGH WRITTEN LANGUAGE!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sz="2500" b="1">
                <a:latin typeface="Tahoma" pitchFamily="34" charset="0"/>
              </a:rPr>
              <a:t>THEY had </a:t>
            </a:r>
            <a:r>
              <a:rPr lang="en-US" altLang="en-US" sz="2500" b="1" u="sng">
                <a:latin typeface="Arial Black" pitchFamily="34" charset="0"/>
              </a:rPr>
              <a:t>ALL</a:t>
            </a:r>
            <a:r>
              <a:rPr lang="en-US" altLang="en-US" sz="2500" b="1">
                <a:latin typeface="Tahoma" pitchFamily="34" charset="0"/>
              </a:rPr>
              <a:t> the directions!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altLang="en-US" sz="2500" b="1">
                <a:latin typeface="Arial Black" pitchFamily="34" charset="0"/>
              </a:rPr>
              <a:t>How do WE know that we do?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500" b="1">
                <a:solidFill>
                  <a:srgbClr val="CC3300"/>
                </a:solidFill>
                <a:latin typeface="Tahoma" pitchFamily="34" charset="0"/>
              </a:rPr>
              <a:t>2 Tim. 3:16-17, “All scripture is given by inspiration of God, and is profitable for doctrine, for reproof, for correction, for instruction in righteousness: That the man of God may be perfect, throughly furnished unto all good works.”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en-US" sz="2500" b="1">
              <a:solidFill>
                <a:srgbClr val="CC3300"/>
              </a:solidFill>
              <a:latin typeface="Tahoma" pitchFamily="34" charset="0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altLang="en-US" sz="2100" b="1">
                <a:latin typeface="Tahoma" pitchFamily="34" charset="0"/>
              </a:rPr>
              <a:t>					</a:t>
            </a:r>
          </a:p>
        </p:txBody>
      </p:sp>
      <p:sp>
        <p:nvSpPr>
          <p:cNvPr id="15364" name="WordArt 4"/>
          <p:cNvSpPr>
            <a:spLocks noChangeArrowheads="1" noChangeShapeType="1" noTextEdit="1"/>
          </p:cNvSpPr>
          <p:nvPr/>
        </p:nvSpPr>
        <p:spPr bwMode="auto">
          <a:xfrm>
            <a:off x="3238500" y="952500"/>
            <a:ext cx="2457649" cy="285750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DIRECTIONS</a:t>
            </a:r>
          </a:p>
        </p:txBody>
      </p:sp>
      <p:sp>
        <p:nvSpPr>
          <p:cNvPr id="15365" name="Line 5"/>
          <p:cNvSpPr>
            <a:spLocks noChangeShapeType="1"/>
          </p:cNvSpPr>
          <p:nvPr/>
        </p:nvSpPr>
        <p:spPr bwMode="auto">
          <a:xfrm>
            <a:off x="4381500" y="1571625"/>
            <a:ext cx="9525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7150" tIns="28575" rIns="57150" bIns="28575"/>
          <a:lstStyle/>
          <a:p>
            <a:endParaRPr lang="en-US"/>
          </a:p>
        </p:txBody>
      </p:sp>
      <p:sp>
        <p:nvSpPr>
          <p:cNvPr id="15366" name="Line 6"/>
          <p:cNvSpPr>
            <a:spLocks noChangeShapeType="1"/>
          </p:cNvSpPr>
          <p:nvPr/>
        </p:nvSpPr>
        <p:spPr bwMode="auto">
          <a:xfrm>
            <a:off x="2286000" y="1905000"/>
            <a:ext cx="428625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57150" tIns="28575" rIns="57150" bIns="28575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961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9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153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2000"/>
                                        <p:tgtEl>
                                          <p:spTgt spid="153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3" dur="10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7" dur="10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3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5" grpId="0" animBg="1"/>
      <p:bldP spid="1536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52797" y="0"/>
            <a:ext cx="8763000" cy="629047"/>
          </a:xfrm>
        </p:spPr>
        <p:txBody>
          <a:bodyPr/>
          <a:lstStyle/>
          <a:p>
            <a:pPr eaLnBrk="1" hangingPunct="1"/>
            <a:r>
              <a:rPr lang="en-US" altLang="en-US" sz="3200" b="1">
                <a:latin typeface="Arial Black" pitchFamily="34" charset="0"/>
              </a:rPr>
              <a:t>WHERE ARE THE DIRECTIONS?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797" y="457399"/>
            <a:ext cx="8686602" cy="4686101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altLang="en-US" sz="2500" b="1">
                <a:solidFill>
                  <a:srgbClr val="CC3300"/>
                </a:solidFill>
                <a:latin typeface="Tahoma" pitchFamily="34" charset="0"/>
              </a:rPr>
              <a:t>2 Tim. 3:16-17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100" b="1">
                <a:latin typeface="Arial Black" pitchFamily="34" charset="0"/>
              </a:rPr>
              <a:t>KEY ELEMENTS:    </a:t>
            </a:r>
            <a:r>
              <a:rPr lang="en-US" altLang="en-US" sz="2300" b="1">
                <a:solidFill>
                  <a:srgbClr val="CC3300"/>
                </a:solidFill>
                <a:latin typeface="Tahoma" pitchFamily="34" charset="0"/>
              </a:rPr>
              <a:t>“All scripture…”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300" b="1">
                <a:solidFill>
                  <a:srgbClr val="CC3300"/>
                </a:solidFill>
                <a:latin typeface="Tahoma" pitchFamily="34" charset="0"/>
              </a:rPr>
              <a:t>		“…is given by inspiration of God…”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2100" b="1">
              <a:solidFill>
                <a:srgbClr val="CC3300"/>
              </a:solidFill>
              <a:latin typeface="Tahoma" pitchFamily="34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300" b="1">
                <a:solidFill>
                  <a:srgbClr val="CC3300"/>
                </a:solidFill>
                <a:latin typeface="Tahoma" pitchFamily="34" charset="0"/>
              </a:rPr>
              <a:t>“…and is profitable for doctrine, for reproof, for correction,  for instruction in righteousness: That the man of God      may be perfect…”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2300" b="1">
              <a:solidFill>
                <a:srgbClr val="CC3300"/>
              </a:solidFill>
              <a:latin typeface="Tahoma" pitchFamily="34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300" b="1">
                <a:solidFill>
                  <a:srgbClr val="CC3300"/>
                </a:solidFill>
                <a:latin typeface="Tahoma" pitchFamily="34" charset="0"/>
              </a:rPr>
              <a:t>“…throughly furnished…”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US" altLang="en-US" sz="2300" b="1">
              <a:solidFill>
                <a:srgbClr val="CC3300"/>
              </a:solidFill>
              <a:latin typeface="Tahoma" pitchFamily="34" charset="0"/>
            </a:endParaRP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US" altLang="en-US" sz="2300" b="1">
                <a:solidFill>
                  <a:srgbClr val="CC3300"/>
                </a:solidFill>
                <a:latin typeface="Tahoma" pitchFamily="34" charset="0"/>
              </a:rPr>
              <a:t>			    “…unto all good works…”</a:t>
            </a:r>
            <a:r>
              <a:rPr lang="en-US" altLang="en-US" sz="2300" b="1">
                <a:latin typeface="Tahoma" pitchFamily="34" charset="0"/>
              </a:rPr>
              <a:t>	</a:t>
            </a:r>
            <a:r>
              <a:rPr lang="en-US" altLang="en-US" sz="2100" b="1">
                <a:latin typeface="Tahoma" pitchFamily="34" charset="0"/>
              </a:rPr>
              <a:t>				</a:t>
            </a:r>
          </a:p>
        </p:txBody>
      </p:sp>
      <p:sp>
        <p:nvSpPr>
          <p:cNvPr id="20487" name="WordArt 7"/>
          <p:cNvSpPr>
            <a:spLocks noChangeArrowheads="1" noChangeShapeType="1" noTextEdit="1"/>
          </p:cNvSpPr>
          <p:nvPr/>
        </p:nvSpPr>
        <p:spPr bwMode="auto">
          <a:xfrm>
            <a:off x="5619750" y="904875"/>
            <a:ext cx="1581547" cy="277813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ALL OF IT!</a:t>
            </a:r>
          </a:p>
        </p:txBody>
      </p:sp>
      <p:sp>
        <p:nvSpPr>
          <p:cNvPr id="20488" name="WordArt 8"/>
          <p:cNvSpPr>
            <a:spLocks noChangeArrowheads="1" noChangeShapeType="1" noTextEdit="1"/>
          </p:cNvSpPr>
          <p:nvPr/>
        </p:nvSpPr>
        <p:spPr bwMode="auto">
          <a:xfrm>
            <a:off x="6191250" y="1333500"/>
            <a:ext cx="2447727" cy="278805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GOD BREATHED</a:t>
            </a:r>
          </a:p>
        </p:txBody>
      </p:sp>
      <p:sp>
        <p:nvSpPr>
          <p:cNvPr id="20489" name="WordArt 9"/>
          <p:cNvSpPr>
            <a:spLocks noChangeArrowheads="1" noChangeShapeType="1" noTextEdit="1"/>
          </p:cNvSpPr>
          <p:nvPr/>
        </p:nvSpPr>
        <p:spPr bwMode="auto">
          <a:xfrm>
            <a:off x="2333625" y="1714500"/>
            <a:ext cx="1599406" cy="256977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1 Cor. 14:37</a:t>
            </a:r>
          </a:p>
        </p:txBody>
      </p:sp>
      <p:sp>
        <p:nvSpPr>
          <p:cNvPr id="20490" name="WordArt 10"/>
          <p:cNvSpPr>
            <a:spLocks noChangeArrowheads="1" noChangeShapeType="1" noTextEdit="1"/>
          </p:cNvSpPr>
          <p:nvPr/>
        </p:nvSpPr>
        <p:spPr bwMode="auto">
          <a:xfrm>
            <a:off x="5286375" y="1714500"/>
            <a:ext cx="1714500" cy="256977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CC33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Gal. 1:11-12</a:t>
            </a:r>
          </a:p>
        </p:txBody>
      </p:sp>
      <p:sp>
        <p:nvSpPr>
          <p:cNvPr id="20491" name="WordArt 11"/>
          <p:cNvSpPr>
            <a:spLocks noChangeArrowheads="1" noChangeShapeType="1" noTextEdit="1"/>
          </p:cNvSpPr>
          <p:nvPr/>
        </p:nvSpPr>
        <p:spPr bwMode="auto">
          <a:xfrm>
            <a:off x="1047750" y="3048000"/>
            <a:ext cx="7239000" cy="278805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COMPLETE -- Nothing left out, missing, lacking!</a:t>
            </a:r>
          </a:p>
        </p:txBody>
      </p:sp>
      <p:sp>
        <p:nvSpPr>
          <p:cNvPr id="20492" name="WordArt 12"/>
          <p:cNvSpPr>
            <a:spLocks noChangeArrowheads="1" noChangeShapeType="1" noTextEdit="1"/>
          </p:cNvSpPr>
          <p:nvPr/>
        </p:nvSpPr>
        <p:spPr bwMode="auto">
          <a:xfrm>
            <a:off x="1190625" y="3810000"/>
            <a:ext cx="6781602" cy="278805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Fully equipped; Fitted; Thoroughly furnished</a:t>
            </a:r>
          </a:p>
        </p:txBody>
      </p:sp>
      <p:sp>
        <p:nvSpPr>
          <p:cNvPr id="20493" name="WordArt 13"/>
          <p:cNvSpPr>
            <a:spLocks noChangeArrowheads="1" noChangeShapeType="1" noTextEdit="1"/>
          </p:cNvSpPr>
          <p:nvPr/>
        </p:nvSpPr>
        <p:spPr bwMode="auto">
          <a:xfrm>
            <a:off x="2286000" y="4572000"/>
            <a:ext cx="4162227" cy="278805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ALL -- NOTHING LEFT OUT!</a:t>
            </a:r>
          </a:p>
        </p:txBody>
      </p:sp>
    </p:spTree>
    <p:extLst>
      <p:ext uri="{BB962C8B-B14F-4D97-AF65-F5344CB8AC3E}">
        <p14:creationId xmlns:p14="http://schemas.microsoft.com/office/powerpoint/2010/main" val="9382816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2" dur="1000"/>
                                        <p:tgtEl>
                                          <p:spTgt spid="204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1000"/>
                                        <p:tgtEl>
                                          <p:spTgt spid="204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7" dur="1000"/>
                                        <p:tgtEl>
                                          <p:spTgt spid="20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32" dur="1000"/>
                                        <p:tgtEl>
                                          <p:spTgt spid="204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1000"/>
                                        <p:tgtEl>
                                          <p:spTgt spid="20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204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6" dur="1000"/>
                                        <p:tgtEl>
                                          <p:spTgt spid="20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4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68" dur="1000"/>
                                        <p:tgtEl>
                                          <p:spTgt spid="20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7" grpId="0" animBg="1"/>
      <p:bldP spid="20488" grpId="0" animBg="1"/>
      <p:bldP spid="20489" grpId="0" animBg="1"/>
      <p:bldP spid="20490" grpId="0" animBg="1"/>
      <p:bldP spid="20491" grpId="0" animBg="1"/>
      <p:bldP spid="20492" grpId="0" animBg="1"/>
      <p:bldP spid="2049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52797" y="0"/>
            <a:ext cx="8763000" cy="629047"/>
          </a:xfrm>
        </p:spPr>
        <p:txBody>
          <a:bodyPr/>
          <a:lstStyle/>
          <a:p>
            <a:pPr eaLnBrk="1" hangingPunct="1"/>
            <a:r>
              <a:rPr lang="en-US" altLang="en-US" sz="3200" b="1">
                <a:latin typeface="Arial Black" pitchFamily="34" charset="0"/>
              </a:rPr>
              <a:t>WHERE ARE THE DIRECTIONS?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797" y="629047"/>
            <a:ext cx="8686602" cy="451445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500" b="1">
                <a:solidFill>
                  <a:srgbClr val="CC3300"/>
                </a:solidFill>
                <a:latin typeface="Tahoma" pitchFamily="34" charset="0"/>
              </a:rPr>
              <a:t>2 Pet. 1:3 – </a:t>
            </a:r>
            <a:r>
              <a:rPr lang="en-US" altLang="en-US" sz="2100" b="1">
                <a:latin typeface="Tahoma" pitchFamily="34" charset="0"/>
              </a:rPr>
              <a:t>the 1</a:t>
            </a:r>
            <a:r>
              <a:rPr lang="en-US" altLang="en-US" sz="2100" b="1" baseline="30000">
                <a:latin typeface="Tahoma" pitchFamily="34" charset="0"/>
              </a:rPr>
              <a:t>st</a:t>
            </a:r>
            <a:r>
              <a:rPr lang="en-US" altLang="en-US" sz="2100" b="1">
                <a:latin typeface="Tahoma" pitchFamily="34" charset="0"/>
              </a:rPr>
              <a:t> century Christians had everything they needed for life &amp; godliness.</a:t>
            </a:r>
          </a:p>
          <a:p>
            <a:pPr eaLnBrk="1" hangingPunct="1">
              <a:buFontTx/>
              <a:buNone/>
            </a:pPr>
            <a:r>
              <a:rPr lang="en-US" altLang="en-US" sz="2500" b="1">
                <a:solidFill>
                  <a:srgbClr val="CC3300"/>
                </a:solidFill>
                <a:latin typeface="Tahoma" pitchFamily="34" charset="0"/>
              </a:rPr>
              <a:t>2 Tim. 3:16-17 – </a:t>
            </a:r>
            <a:r>
              <a:rPr lang="en-US" altLang="en-US" sz="2100" b="1">
                <a:latin typeface="Tahoma" pitchFamily="34" charset="0"/>
              </a:rPr>
              <a:t>what was recorded as scripture had the same Divine stamp of completion and perfection.</a:t>
            </a:r>
          </a:p>
          <a:p>
            <a:pPr eaLnBrk="1" hangingPunct="1">
              <a:buFontTx/>
              <a:buNone/>
            </a:pPr>
            <a:endParaRPr lang="en-US" altLang="en-US" sz="2100" b="1">
              <a:latin typeface="Tahoma" pitchFamily="34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500" b="1">
                <a:latin typeface="Tahoma" pitchFamily="34" charset="0"/>
              </a:rPr>
              <a:t>That what we hold in our hands today is the same thing that was received by God in the 1</a:t>
            </a:r>
            <a:r>
              <a:rPr lang="en-US" altLang="en-US" sz="2500" b="1" baseline="30000">
                <a:latin typeface="Tahoma" pitchFamily="34" charset="0"/>
              </a:rPr>
              <a:t>st</a:t>
            </a:r>
            <a:r>
              <a:rPr lang="en-US" altLang="en-US" sz="2500" b="1">
                <a:latin typeface="Tahoma" pitchFamily="34" charset="0"/>
              </a:rPr>
              <a:t> century?</a:t>
            </a:r>
          </a:p>
          <a:p>
            <a:pPr algn="ctr" eaLnBrk="1" hangingPunct="1">
              <a:buFontTx/>
              <a:buNone/>
            </a:pPr>
            <a:r>
              <a:rPr lang="en-US" altLang="en-US" sz="2500" b="1">
                <a:latin typeface="Tahoma" pitchFamily="34" charset="0"/>
              </a:rPr>
              <a:t>Nothing has been changed? </a:t>
            </a:r>
          </a:p>
          <a:p>
            <a:pPr algn="ctr" eaLnBrk="1" hangingPunct="1">
              <a:buFontTx/>
              <a:buNone/>
            </a:pPr>
            <a:r>
              <a:rPr lang="en-US" altLang="en-US" sz="2500" b="1">
                <a:latin typeface="Tahoma" pitchFamily="34" charset="0"/>
              </a:rPr>
              <a:t>Nothing has been left out? </a:t>
            </a:r>
          </a:p>
          <a:p>
            <a:pPr algn="ctr" eaLnBrk="1" hangingPunct="1">
              <a:buFontTx/>
              <a:buNone/>
            </a:pPr>
            <a:r>
              <a:rPr lang="en-US" altLang="en-US" sz="2500" b="1">
                <a:latin typeface="Tahoma" pitchFamily="34" charset="0"/>
              </a:rPr>
              <a:t>That we have everything we need today? </a:t>
            </a:r>
          </a:p>
          <a:p>
            <a:pPr eaLnBrk="1" hangingPunct="1">
              <a:buFontTx/>
              <a:buNone/>
            </a:pPr>
            <a:endParaRPr lang="en-US" altLang="en-US" sz="2500" b="1">
              <a:latin typeface="Tahoma" pitchFamily="34" charset="0"/>
            </a:endParaRPr>
          </a:p>
          <a:p>
            <a:pPr algn="ctr" eaLnBrk="1" hangingPunct="1">
              <a:buFontTx/>
              <a:buNone/>
            </a:pPr>
            <a:endParaRPr lang="en-US" altLang="en-US" sz="2500" b="1">
              <a:latin typeface="Tahoma" pitchFamily="34" charset="0"/>
            </a:endParaRPr>
          </a:p>
        </p:txBody>
      </p:sp>
      <p:sp>
        <p:nvSpPr>
          <p:cNvPr id="21515" name="WordArt 11"/>
          <p:cNvSpPr>
            <a:spLocks noChangeArrowheads="1" noChangeShapeType="1" noTextEdit="1"/>
          </p:cNvSpPr>
          <p:nvPr/>
        </p:nvSpPr>
        <p:spPr bwMode="auto">
          <a:xfrm>
            <a:off x="2524125" y="2238375"/>
            <a:ext cx="4048125" cy="372071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HOW DO WE KNOW --</a:t>
            </a:r>
          </a:p>
        </p:txBody>
      </p:sp>
    </p:spTree>
    <p:extLst>
      <p:ext uri="{BB962C8B-B14F-4D97-AF65-F5344CB8AC3E}">
        <p14:creationId xmlns:p14="http://schemas.microsoft.com/office/powerpoint/2010/main" val="3470799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15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52797" y="0"/>
            <a:ext cx="8763000" cy="629047"/>
          </a:xfrm>
        </p:spPr>
        <p:txBody>
          <a:bodyPr/>
          <a:lstStyle/>
          <a:p>
            <a:pPr eaLnBrk="1" hangingPunct="1"/>
            <a:r>
              <a:rPr lang="en-US" altLang="en-US" sz="3200" b="1">
                <a:latin typeface="Arial Black" pitchFamily="34" charset="0"/>
              </a:rPr>
              <a:t>WHERE ARE THE DIRECTIONS?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797" y="629047"/>
            <a:ext cx="8686602" cy="451445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sz="2500" b="1">
              <a:latin typeface="Tahoma" pitchFamily="34" charset="0"/>
            </a:endParaRPr>
          </a:p>
          <a:p>
            <a:pPr eaLnBrk="1" hangingPunct="1">
              <a:buFontTx/>
              <a:buNone/>
            </a:pPr>
            <a:endParaRPr lang="en-US" altLang="en-US" sz="2500" b="1">
              <a:solidFill>
                <a:srgbClr val="0000FF"/>
              </a:solidFill>
              <a:latin typeface="Arial Black" pitchFamily="34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  <a:latin typeface="Arial Black" pitchFamily="34" charset="0"/>
              </a:rPr>
              <a:t>FIRST – LET’S LOOK AT HISTORY AND HOW GOD PRESERVED THE OLD TESTAMENT LAW.</a:t>
            </a:r>
          </a:p>
          <a:p>
            <a:pPr algn="ctr" eaLnBrk="1" hangingPunct="1">
              <a:buFontTx/>
              <a:buNone/>
            </a:pPr>
            <a:endParaRPr lang="en-US" altLang="en-US" sz="2500" b="1">
              <a:latin typeface="Tahoma" pitchFamily="34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500" b="1">
                <a:latin typeface="Tahoma" pitchFamily="34" charset="0"/>
              </a:rPr>
              <a:t>God preserved His word throughout                                          the history of the Israelite nation!</a:t>
            </a:r>
          </a:p>
          <a:p>
            <a:pPr algn="ctr" eaLnBrk="1" hangingPunct="1">
              <a:buFontTx/>
              <a:buNone/>
            </a:pPr>
            <a:endParaRPr lang="en-US" altLang="en-US" sz="2500" b="1">
              <a:latin typeface="Arial Black" pitchFamily="34" charset="0"/>
            </a:endParaRPr>
          </a:p>
          <a:p>
            <a:pPr algn="ctr" eaLnBrk="1" hangingPunct="1">
              <a:buFontTx/>
              <a:buNone/>
            </a:pPr>
            <a:endParaRPr lang="en-US" altLang="en-US" sz="2500" b="1">
              <a:latin typeface="Arial Black" pitchFamily="34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500" b="1">
                <a:latin typeface="Arial Black" pitchFamily="34" charset="0"/>
              </a:rPr>
              <a:t>YET – HIS WORD WAS PRESERVED!</a:t>
            </a:r>
          </a:p>
        </p:txBody>
      </p:sp>
      <p:sp>
        <p:nvSpPr>
          <p:cNvPr id="18436" name="WordArt 4"/>
          <p:cNvSpPr>
            <a:spLocks noChangeArrowheads="1" noChangeShapeType="1" noTextEdit="1"/>
          </p:cNvSpPr>
          <p:nvPr/>
        </p:nvSpPr>
        <p:spPr bwMode="auto">
          <a:xfrm>
            <a:off x="2590602" y="685602"/>
            <a:ext cx="4048125" cy="372070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HOW DO WE KNOW --</a:t>
            </a:r>
          </a:p>
        </p:txBody>
      </p:sp>
      <p:sp>
        <p:nvSpPr>
          <p:cNvPr id="22533" name="WordArt 5"/>
          <p:cNvSpPr>
            <a:spLocks noChangeArrowheads="1" noChangeShapeType="1" noTextEdit="1"/>
          </p:cNvSpPr>
          <p:nvPr/>
        </p:nvSpPr>
        <p:spPr bwMode="auto">
          <a:xfrm>
            <a:off x="1762125" y="3714750"/>
            <a:ext cx="1476375" cy="278805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Judges</a:t>
            </a:r>
          </a:p>
        </p:txBody>
      </p:sp>
      <p:sp>
        <p:nvSpPr>
          <p:cNvPr id="22534" name="WordArt 6"/>
          <p:cNvSpPr>
            <a:spLocks noChangeArrowheads="1" noChangeShapeType="1" noTextEdit="1"/>
          </p:cNvSpPr>
          <p:nvPr/>
        </p:nvSpPr>
        <p:spPr bwMode="auto">
          <a:xfrm>
            <a:off x="3905250" y="3714750"/>
            <a:ext cx="1143000" cy="278805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Kings</a:t>
            </a:r>
          </a:p>
        </p:txBody>
      </p:sp>
      <p:sp>
        <p:nvSpPr>
          <p:cNvPr id="22535" name="WordArt 7"/>
          <p:cNvSpPr>
            <a:spLocks noChangeArrowheads="1" noChangeShapeType="1" noTextEdit="1"/>
          </p:cNvSpPr>
          <p:nvPr/>
        </p:nvSpPr>
        <p:spPr bwMode="auto">
          <a:xfrm>
            <a:off x="5857875" y="3714750"/>
            <a:ext cx="1047750" cy="238125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1500" b="1" kern="1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chemeClr val="accent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ahoma"/>
                <a:ea typeface="Tahoma"/>
                <a:cs typeface="Tahoma"/>
              </a:rPr>
              <a:t>Wars</a:t>
            </a:r>
          </a:p>
        </p:txBody>
      </p:sp>
    </p:spTree>
    <p:extLst>
      <p:ext uri="{BB962C8B-B14F-4D97-AF65-F5344CB8AC3E}">
        <p14:creationId xmlns:p14="http://schemas.microsoft.com/office/powerpoint/2010/main" val="404141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5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3" grpId="0" animBg="1"/>
      <p:bldP spid="22534" grpId="0" animBg="1"/>
      <p:bldP spid="225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52797" y="0"/>
            <a:ext cx="8763000" cy="629047"/>
          </a:xfrm>
        </p:spPr>
        <p:txBody>
          <a:bodyPr/>
          <a:lstStyle/>
          <a:p>
            <a:pPr eaLnBrk="1" hangingPunct="1"/>
            <a:r>
              <a:rPr lang="en-US" altLang="en-US" sz="3200" b="1">
                <a:latin typeface="Arial Black" pitchFamily="34" charset="0"/>
              </a:rPr>
              <a:t>WHERE ARE THE DIRECTIONS?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52797" y="629047"/>
            <a:ext cx="8686602" cy="451445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sz="2500" b="1">
              <a:latin typeface="Tahoma" pitchFamily="34" charset="0"/>
            </a:endParaRPr>
          </a:p>
          <a:p>
            <a:pPr algn="ctr" eaLnBrk="1" hangingPunct="1">
              <a:buFontTx/>
              <a:buNone/>
            </a:pPr>
            <a:endParaRPr lang="en-US" altLang="en-US" sz="2500" b="1">
              <a:solidFill>
                <a:srgbClr val="0000FF"/>
              </a:solidFill>
              <a:latin typeface="Arial Black" pitchFamily="34" charset="0"/>
            </a:endParaRPr>
          </a:p>
          <a:p>
            <a:pPr algn="ctr" eaLnBrk="1" hangingPunct="1">
              <a:buFontTx/>
              <a:buNone/>
            </a:pPr>
            <a:r>
              <a:rPr lang="en-US" altLang="en-US" sz="2500" b="1">
                <a:solidFill>
                  <a:srgbClr val="0000FF"/>
                </a:solidFill>
                <a:latin typeface="Arial Black" pitchFamily="34" charset="0"/>
              </a:rPr>
              <a:t>FIRST – LET’S LOOK AT HISTORY AND HOW GOD PRESERVED THE OLD TESTAMENT LAW.</a:t>
            </a:r>
          </a:p>
          <a:p>
            <a:pPr algn="ctr" eaLnBrk="1" hangingPunct="1">
              <a:buFontTx/>
              <a:buNone/>
            </a:pPr>
            <a:r>
              <a:rPr lang="en-US" altLang="en-US" sz="2500" b="1">
                <a:latin typeface="Arial Black" pitchFamily="34" charset="0"/>
              </a:rPr>
              <a:t>YET – HIS WORD WAS PRESERVED!</a:t>
            </a:r>
          </a:p>
          <a:p>
            <a:pPr algn="ctr" eaLnBrk="1" hangingPunct="1">
              <a:buFontTx/>
              <a:buNone/>
            </a:pPr>
            <a:r>
              <a:rPr lang="en-US" altLang="en-US" sz="2300" b="1">
                <a:latin typeface="Tahoma" pitchFamily="34" charset="0"/>
              </a:rPr>
              <a:t>King Hezekiah restored temple worship.</a:t>
            </a:r>
          </a:p>
          <a:p>
            <a:pPr algn="ctr" eaLnBrk="1" hangingPunct="1">
              <a:buFontTx/>
              <a:buNone/>
            </a:pPr>
            <a:r>
              <a:rPr lang="en-US" altLang="en-US" sz="2300" b="1">
                <a:latin typeface="Tahoma" pitchFamily="34" charset="0"/>
              </a:rPr>
              <a:t>Babylonians – Captives allowed to return – EZRA restored temple worship using </a:t>
            </a:r>
            <a:r>
              <a:rPr lang="en-US" altLang="en-US" sz="2300" b="1" u="sng">
                <a:latin typeface="Tahoma" pitchFamily="34" charset="0"/>
              </a:rPr>
              <a:t>the Law of Moses</a:t>
            </a:r>
            <a:r>
              <a:rPr lang="en-US" altLang="en-US" sz="2300" b="1">
                <a:latin typeface="Tahoma" pitchFamily="34" charset="0"/>
              </a:rPr>
              <a:t>!</a:t>
            </a:r>
          </a:p>
          <a:p>
            <a:pPr algn="ctr" eaLnBrk="1" hangingPunct="1">
              <a:buFontTx/>
              <a:buNone/>
            </a:pPr>
            <a:r>
              <a:rPr lang="en-US" altLang="en-US" sz="2300" b="1">
                <a:latin typeface="Arial Black" pitchFamily="34" charset="0"/>
              </a:rPr>
              <a:t>THROUGHOUT</a:t>
            </a:r>
            <a:r>
              <a:rPr lang="en-US" altLang="en-US" sz="2300" b="1">
                <a:latin typeface="Tahoma" pitchFamily="34" charset="0"/>
              </a:rPr>
              <a:t> – God preserved the O.T. Scriptures!</a:t>
            </a:r>
          </a:p>
          <a:p>
            <a:pPr algn="ctr" eaLnBrk="1" hangingPunct="1">
              <a:buFontTx/>
              <a:buNone/>
            </a:pPr>
            <a:r>
              <a:rPr lang="en-US" altLang="en-US" sz="2300" b="1">
                <a:latin typeface="Tahoma" pitchFamily="34" charset="0"/>
              </a:rPr>
              <a:t>12 yr.old Jesus Christ questioned the scholars -</a:t>
            </a:r>
            <a:r>
              <a:rPr lang="en-US" altLang="en-US" sz="2100" b="1">
                <a:latin typeface="Tahoma" pitchFamily="34" charset="0"/>
              </a:rPr>
              <a:t>  </a:t>
            </a:r>
            <a:r>
              <a:rPr lang="en-US" altLang="en-US" sz="2500" b="1">
                <a:latin typeface="Arial Black" pitchFamily="34" charset="0"/>
              </a:rPr>
              <a:t>SAME!</a:t>
            </a:r>
          </a:p>
        </p:txBody>
      </p:sp>
      <p:sp>
        <p:nvSpPr>
          <p:cNvPr id="51204" name="WordArt 4"/>
          <p:cNvSpPr>
            <a:spLocks noChangeArrowheads="1" noChangeShapeType="1" noTextEdit="1"/>
          </p:cNvSpPr>
          <p:nvPr/>
        </p:nvSpPr>
        <p:spPr bwMode="auto">
          <a:xfrm>
            <a:off x="2590602" y="685602"/>
            <a:ext cx="4048125" cy="372070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HOW DO WE KNOW --</a:t>
            </a:r>
          </a:p>
        </p:txBody>
      </p:sp>
    </p:spTree>
    <p:extLst>
      <p:ext uri="{BB962C8B-B14F-4D97-AF65-F5344CB8AC3E}">
        <p14:creationId xmlns:p14="http://schemas.microsoft.com/office/powerpoint/2010/main" val="2400698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2" dur="1000"/>
                                        <p:tgtEl>
                                          <p:spTgt spid="225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152797" y="0"/>
            <a:ext cx="8763000" cy="629047"/>
          </a:xfrm>
        </p:spPr>
        <p:txBody>
          <a:bodyPr/>
          <a:lstStyle/>
          <a:p>
            <a:pPr eaLnBrk="1" hangingPunct="1"/>
            <a:r>
              <a:rPr lang="en-US" altLang="en-US" sz="3200" b="1">
                <a:latin typeface="Arial Black" pitchFamily="34" charset="0"/>
              </a:rPr>
              <a:t>WHERE ARE THE DIRECTIONS?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797" y="629047"/>
            <a:ext cx="8686602" cy="451445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US" altLang="en-US" b="1" smtClean="0">
              <a:latin typeface="Tahoma" pitchFamily="34" charset="0"/>
            </a:endParaRPr>
          </a:p>
          <a:p>
            <a:pPr eaLnBrk="1" hangingPunct="1">
              <a:buFontTx/>
              <a:buNone/>
            </a:pPr>
            <a:endParaRPr lang="en-US" altLang="en-US" sz="2500" b="1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2800" b="1">
                <a:latin typeface="Tahoma" pitchFamily="34" charset="0"/>
              </a:rPr>
              <a:t>Then, in the 1</a:t>
            </a:r>
            <a:r>
              <a:rPr lang="en-US" altLang="en-US" sz="2800" b="1" baseline="30000">
                <a:latin typeface="Tahoma" pitchFamily="34" charset="0"/>
              </a:rPr>
              <a:t>st</a:t>
            </a:r>
            <a:r>
              <a:rPr lang="en-US" altLang="en-US" sz="2800" b="1">
                <a:latin typeface="Tahoma" pitchFamily="34" charset="0"/>
              </a:rPr>
              <a:t> century AD, the NEW COVENANT comes along.</a:t>
            </a:r>
          </a:p>
          <a:p>
            <a:pPr eaLnBrk="1" hangingPunct="1">
              <a:buFontTx/>
              <a:buNone/>
            </a:pPr>
            <a:endParaRPr lang="en-US" altLang="en-US" sz="2800" b="1">
              <a:latin typeface="Tahoma" pitchFamily="34" charset="0"/>
            </a:endParaRPr>
          </a:p>
          <a:p>
            <a:pPr eaLnBrk="1" hangingPunct="1">
              <a:buFontTx/>
              <a:buNone/>
            </a:pPr>
            <a:r>
              <a:rPr lang="en-US" altLang="en-US" sz="2800" b="1">
                <a:latin typeface="Tahoma" pitchFamily="34" charset="0"/>
              </a:rPr>
              <a:t>Is God going to be </a:t>
            </a:r>
            <a:r>
              <a:rPr lang="en-US" altLang="en-US" sz="2800" b="1" u="sng">
                <a:latin typeface="Tahoma" pitchFamily="34" charset="0"/>
              </a:rPr>
              <a:t>any less protective</a:t>
            </a:r>
            <a:r>
              <a:rPr lang="en-US" altLang="en-US" sz="2800" b="1">
                <a:latin typeface="Tahoma" pitchFamily="34" charset="0"/>
              </a:rPr>
              <a:t> of the New Covenant than He was the Old?</a:t>
            </a:r>
          </a:p>
          <a:p>
            <a:pPr eaLnBrk="1" hangingPunct="1">
              <a:buFontTx/>
              <a:buNone/>
            </a:pPr>
            <a:endParaRPr lang="en-US" altLang="en-US" sz="2800" b="1">
              <a:latin typeface="Tahoma" pitchFamily="34" charset="0"/>
            </a:endParaRPr>
          </a:p>
        </p:txBody>
      </p:sp>
      <p:sp>
        <p:nvSpPr>
          <p:cNvPr id="19460" name="WordArt 4"/>
          <p:cNvSpPr>
            <a:spLocks noChangeArrowheads="1" noChangeShapeType="1" noTextEdit="1"/>
          </p:cNvSpPr>
          <p:nvPr/>
        </p:nvSpPr>
        <p:spPr bwMode="auto">
          <a:xfrm>
            <a:off x="2590602" y="685602"/>
            <a:ext cx="4048125" cy="372070"/>
          </a:xfrm>
          <a:prstGeom prst="rect">
            <a:avLst/>
          </a:prstGeom>
        </p:spPr>
        <p:txBody>
          <a:bodyPr wrap="none" lIns="57150" tIns="28575" rIns="57150" bIns="28575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b="1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990033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HOW DO WE KNOW --</a:t>
            </a:r>
          </a:p>
        </p:txBody>
      </p:sp>
    </p:spTree>
    <p:extLst>
      <p:ext uri="{BB962C8B-B14F-4D97-AF65-F5344CB8AC3E}">
        <p14:creationId xmlns:p14="http://schemas.microsoft.com/office/powerpoint/2010/main" val="37707115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944</Words>
  <Application>Microsoft Office PowerPoint</Application>
  <PresentationFormat>On-screen Show (16:9)</PresentationFormat>
  <Paragraphs>181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PowerPoint Presentation</vt:lpstr>
      <vt:lpstr>PowerPoint Presentation</vt:lpstr>
      <vt:lpstr>PowerPoint Presentation</vt:lpstr>
      <vt:lpstr>WHERE ARE THE DIRECTIONS?</vt:lpstr>
      <vt:lpstr>WHERE ARE THE DIRECTIONS?</vt:lpstr>
      <vt:lpstr>WHERE ARE THE DIRECTIONS?</vt:lpstr>
      <vt:lpstr>WHERE ARE THE DIRECTIONS?</vt:lpstr>
      <vt:lpstr>WHERE ARE THE DIRECTIONS?</vt:lpstr>
      <vt:lpstr>WHERE ARE THE DIRECTIONS?</vt:lpstr>
      <vt:lpstr>WHERE ARE THE DIRECTIONS?</vt:lpstr>
      <vt:lpstr>WHERE ARE THE DIRECTIONS?</vt:lpstr>
      <vt:lpstr>WHERE ARE THE DIRECTIONS?</vt:lpstr>
      <vt:lpstr>WHERE ARE THE DIRECTIONS?</vt:lpstr>
      <vt:lpstr>WHERE ARE THE DIRECTIONS?</vt:lpstr>
      <vt:lpstr>WHERE ARE THE DIRECTIONS?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Renee Brown</dc:creator>
  <cp:lastModifiedBy>Renee Brown</cp:lastModifiedBy>
  <cp:revision>8</cp:revision>
  <dcterms:created xsi:type="dcterms:W3CDTF">2020-10-23T21:42:37Z</dcterms:created>
  <dcterms:modified xsi:type="dcterms:W3CDTF">2020-10-24T01:09:42Z</dcterms:modified>
</cp:coreProperties>
</file>