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97" r:id="rId4"/>
    <p:sldId id="296" r:id="rId5"/>
    <p:sldId id="257" r:id="rId6"/>
    <p:sldId id="269" r:id="rId7"/>
    <p:sldId id="270" r:id="rId8"/>
    <p:sldId id="271" r:id="rId9"/>
    <p:sldId id="272" r:id="rId10"/>
    <p:sldId id="258" r:id="rId11"/>
    <p:sldId id="273" r:id="rId12"/>
    <p:sldId id="274" r:id="rId13"/>
    <p:sldId id="275" r:id="rId14"/>
    <p:sldId id="259" r:id="rId15"/>
    <p:sldId id="276" r:id="rId16"/>
    <p:sldId id="277" r:id="rId17"/>
    <p:sldId id="278" r:id="rId18"/>
    <p:sldId id="279" r:id="rId19"/>
    <p:sldId id="280" r:id="rId20"/>
    <p:sldId id="260" r:id="rId21"/>
    <p:sldId id="281" r:id="rId22"/>
    <p:sldId id="282" r:id="rId23"/>
    <p:sldId id="283" r:id="rId24"/>
    <p:sldId id="261" r:id="rId25"/>
    <p:sldId id="284" r:id="rId26"/>
    <p:sldId id="285" r:id="rId27"/>
    <p:sldId id="286" r:id="rId28"/>
    <p:sldId id="262" r:id="rId29"/>
    <p:sldId id="287" r:id="rId30"/>
    <p:sldId id="288" r:id="rId31"/>
    <p:sldId id="289" r:id="rId32"/>
    <p:sldId id="263" r:id="rId33"/>
    <p:sldId id="290" r:id="rId34"/>
    <p:sldId id="291" r:id="rId35"/>
    <p:sldId id="264" r:id="rId36"/>
    <p:sldId id="292" r:id="rId37"/>
    <p:sldId id="293" r:id="rId38"/>
    <p:sldId id="294" r:id="rId39"/>
    <p:sldId id="265" r:id="rId40"/>
    <p:sldId id="295"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AA3"/>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708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244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5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195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124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284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16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239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449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6834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363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11465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67E683-4331-4775-B4EF-E18D5AAB5BA3}"/>
              </a:ext>
            </a:extLst>
          </p:cNvPr>
          <p:cNvSpPr/>
          <p:nvPr/>
        </p:nvSpPr>
        <p:spPr>
          <a:xfrm>
            <a:off x="4693051" y="2855167"/>
            <a:ext cx="7362100" cy="2726483"/>
          </a:xfrm>
          <a:prstGeom prst="rect">
            <a:avLst/>
          </a:prstGeom>
          <a:solidFill>
            <a:sysClr val="windowText" lastClr="000000">
              <a:alpha val="79000"/>
            </a:sys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ova" panose="020F0502020204030204"/>
              <a:ea typeface="+mn-ea"/>
              <a:cs typeface="+mn-cs"/>
            </a:endParaRPr>
          </a:p>
        </p:txBody>
      </p:sp>
      <p:sp>
        <p:nvSpPr>
          <p:cNvPr id="8" name="Title 1">
            <a:extLst>
              <a:ext uri="{FF2B5EF4-FFF2-40B4-BE49-F238E27FC236}">
                <a16:creationId xmlns:a16="http://schemas.microsoft.com/office/drawing/2014/main" id="{15E134E7-F768-49DE-AFF1-C32A283C77E7}"/>
              </a:ext>
            </a:extLst>
          </p:cNvPr>
          <p:cNvSpPr txBox="1">
            <a:spLocks/>
          </p:cNvSpPr>
          <p:nvPr/>
        </p:nvSpPr>
        <p:spPr>
          <a:xfrm>
            <a:off x="4873550" y="3345208"/>
            <a:ext cx="6470692" cy="1229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700" b="0" i="0" u="none" strike="noStrike" kern="1200" cap="none" spc="1000" normalizeH="0" baseline="0" noProof="0" dirty="0">
              <a:ln>
                <a:noFill/>
              </a:ln>
              <a:solidFill>
                <a:srgbClr val="1CADE4"/>
              </a:solidFill>
              <a:effectLst/>
              <a:uLnTx/>
              <a:uFillTx/>
              <a:latin typeface="Arial Nova Light" panose="020F0302020204030204"/>
              <a:ea typeface="+mj-ea"/>
              <a:cs typeface="+mj-cs"/>
            </a:endParaRPr>
          </a:p>
        </p:txBody>
      </p:sp>
    </p:spTree>
    <p:extLst>
      <p:ext uri="{BB962C8B-B14F-4D97-AF65-F5344CB8AC3E}">
        <p14:creationId xmlns:p14="http://schemas.microsoft.com/office/powerpoint/2010/main" val="314829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O</a:t>
            </a:r>
            <a:r>
              <a:rPr lang="en-US" sz="5400" dirty="0">
                <a:solidFill>
                  <a:schemeClr val="tx1"/>
                </a:solidFill>
              </a:rPr>
              <a:t>PINIONATED</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38082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588448"/>
            <a:ext cx="10039739" cy="1311128"/>
          </a:xfrm>
        </p:spPr>
        <p:txBody>
          <a:bodyPr anchor="ctr">
            <a:spAutoFit/>
          </a:bodyPr>
          <a:lstStyle/>
          <a:p>
            <a:r>
              <a:rPr lang="en-US" sz="4400" dirty="0">
                <a:solidFill>
                  <a:schemeClr val="bg1"/>
                </a:solidFill>
              </a:rPr>
              <a:t>For we walk by faith, not by sight:</a:t>
            </a:r>
            <a:br>
              <a:rPr lang="en-US" sz="4400" dirty="0">
                <a:solidFill>
                  <a:schemeClr val="bg1"/>
                </a:solidFill>
              </a:rPr>
            </a:br>
            <a:r>
              <a:rPr lang="en-US" sz="4400" dirty="0">
                <a:solidFill>
                  <a:schemeClr val="accent1"/>
                </a:solidFill>
              </a:rPr>
              <a:t>(2 Corinthians 5:7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8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3748719"/>
          </a:xfrm>
        </p:spPr>
        <p:txBody>
          <a:bodyPr anchor="ctr">
            <a:spAutoFit/>
          </a:bodyPr>
          <a:lstStyle/>
          <a:p>
            <a:r>
              <a:rPr lang="en-US" sz="4400" dirty="0">
                <a:solidFill>
                  <a:schemeClr val="bg1"/>
                </a:solidFill>
              </a:rPr>
              <a:t>I am crucified with Christ: nevertheless I live; yet not I, but Christ </a:t>
            </a:r>
            <a:r>
              <a:rPr lang="en-US" sz="4400" dirty="0" err="1">
                <a:solidFill>
                  <a:schemeClr val="bg1"/>
                </a:solidFill>
              </a:rPr>
              <a:t>liveth</a:t>
            </a:r>
            <a:r>
              <a:rPr lang="en-US" sz="4400" dirty="0">
                <a:solidFill>
                  <a:schemeClr val="bg1"/>
                </a:solidFill>
              </a:rPr>
              <a:t> in me: and the life which I now live in the flesh I live by the faith of the Son of God, who loved me, and gave himself for me. </a:t>
            </a:r>
            <a:br>
              <a:rPr lang="en-US" sz="4400" dirty="0">
                <a:solidFill>
                  <a:schemeClr val="bg1"/>
                </a:solidFill>
              </a:rPr>
            </a:br>
            <a:r>
              <a:rPr lang="en-US" sz="4400" dirty="0">
                <a:solidFill>
                  <a:schemeClr val="accent1"/>
                </a:solidFill>
              </a:rPr>
              <a:t>(Galatians 2:20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7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283749"/>
            <a:ext cx="10039739" cy="1920526"/>
          </a:xfrm>
        </p:spPr>
        <p:txBody>
          <a:bodyPr anchor="ctr">
            <a:spAutoFit/>
          </a:bodyPr>
          <a:lstStyle/>
          <a:p>
            <a:r>
              <a:rPr lang="en-US" sz="4400" dirty="0">
                <a:solidFill>
                  <a:schemeClr val="bg1"/>
                </a:solidFill>
              </a:rPr>
              <a:t>So then faith cometh by hearing, and hearing by the word of God. </a:t>
            </a:r>
            <a:br>
              <a:rPr lang="en-US" sz="4400" dirty="0">
                <a:solidFill>
                  <a:schemeClr val="bg1"/>
                </a:solidFill>
              </a:rPr>
            </a:br>
            <a:r>
              <a:rPr lang="en-US" sz="4400" dirty="0">
                <a:solidFill>
                  <a:schemeClr val="accent1"/>
                </a:solidFill>
              </a:rPr>
              <a:t>(Romans 10:17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29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R</a:t>
            </a:r>
            <a:r>
              <a:rPr lang="en-US" sz="5400" dirty="0">
                <a:solidFill>
                  <a:schemeClr val="tx1"/>
                </a:solidFill>
              </a:rPr>
              <a:t>ASH</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90215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674352"/>
            <a:ext cx="10039739" cy="3139321"/>
          </a:xfrm>
        </p:spPr>
        <p:txBody>
          <a:bodyPr anchor="ctr">
            <a:spAutoFit/>
          </a:bodyPr>
          <a:lstStyle/>
          <a:p>
            <a:r>
              <a:rPr lang="en-US" sz="4400" dirty="0">
                <a:solidFill>
                  <a:schemeClr val="bg1"/>
                </a:solidFill>
              </a:rPr>
              <a:t>For what shall it profit a man, if he shall gain the whole world, and lose his own soul? Or what shall a man give in exchange for his soul? </a:t>
            </a:r>
            <a:br>
              <a:rPr lang="en-US" sz="4400" dirty="0">
                <a:solidFill>
                  <a:schemeClr val="bg1"/>
                </a:solidFill>
              </a:rPr>
            </a:br>
            <a:r>
              <a:rPr lang="en-US" sz="4400" dirty="0">
                <a:solidFill>
                  <a:schemeClr val="accent1"/>
                </a:solidFill>
              </a:rPr>
              <a:t>(Mark 8:36-37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82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979051"/>
            <a:ext cx="10039739" cy="2529923"/>
          </a:xfrm>
        </p:spPr>
        <p:txBody>
          <a:bodyPr anchor="ctr">
            <a:spAutoFit/>
          </a:bodyPr>
          <a:lstStyle/>
          <a:p>
            <a:r>
              <a:rPr lang="en-US" sz="4400" dirty="0">
                <a:solidFill>
                  <a:schemeClr val="bg1"/>
                </a:solidFill>
              </a:rPr>
              <a:t>And she shall bring forth a son, and thou shalt call his name JESUS: for he shall save his people from their sins. </a:t>
            </a:r>
            <a:br>
              <a:rPr lang="en-US" sz="4400" dirty="0">
                <a:solidFill>
                  <a:schemeClr val="bg1"/>
                </a:solidFill>
              </a:rPr>
            </a:br>
            <a:r>
              <a:rPr lang="en-US" sz="4400" dirty="0">
                <a:solidFill>
                  <a:schemeClr val="accent1"/>
                </a:solidFill>
              </a:rPr>
              <a:t>(Matthew 1:21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19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283749"/>
            <a:ext cx="10039739" cy="1920526"/>
          </a:xfrm>
        </p:spPr>
        <p:txBody>
          <a:bodyPr anchor="ctr">
            <a:spAutoFit/>
          </a:bodyPr>
          <a:lstStyle/>
          <a:p>
            <a:r>
              <a:rPr lang="en-US" sz="4400" dirty="0">
                <a:solidFill>
                  <a:schemeClr val="bg1"/>
                </a:solidFill>
              </a:rPr>
              <a:t>And ye will not come to me, that ye might have life. </a:t>
            </a:r>
            <a:br>
              <a:rPr lang="en-US" sz="4400" dirty="0">
                <a:solidFill>
                  <a:schemeClr val="bg1"/>
                </a:solidFill>
              </a:rPr>
            </a:br>
            <a:r>
              <a:rPr lang="en-US" sz="4400" dirty="0">
                <a:solidFill>
                  <a:schemeClr val="accent1"/>
                </a:solidFill>
              </a:rPr>
              <a:t>(John 5:40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96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674352"/>
            <a:ext cx="10039739" cy="3139321"/>
          </a:xfrm>
        </p:spPr>
        <p:txBody>
          <a:bodyPr anchor="ctr">
            <a:spAutoFit/>
          </a:bodyPr>
          <a:lstStyle/>
          <a:p>
            <a:r>
              <a:rPr lang="en-US" sz="4400" dirty="0">
                <a:solidFill>
                  <a:schemeClr val="bg1"/>
                </a:solidFill>
              </a:rPr>
              <a:t>Then </a:t>
            </a:r>
            <a:r>
              <a:rPr lang="en-US" sz="4400" dirty="0" err="1">
                <a:solidFill>
                  <a:schemeClr val="bg1"/>
                </a:solidFill>
              </a:rPr>
              <a:t>spake</a:t>
            </a:r>
            <a:r>
              <a:rPr lang="en-US" sz="4400" dirty="0">
                <a:solidFill>
                  <a:schemeClr val="bg1"/>
                </a:solidFill>
              </a:rPr>
              <a:t> Jesus again unto them, saying, I am the light of the world: he that </a:t>
            </a:r>
            <a:r>
              <a:rPr lang="en-US" sz="4400" dirty="0" err="1">
                <a:solidFill>
                  <a:schemeClr val="bg1"/>
                </a:solidFill>
              </a:rPr>
              <a:t>followeth</a:t>
            </a:r>
            <a:r>
              <a:rPr lang="en-US" sz="4400" dirty="0">
                <a:solidFill>
                  <a:schemeClr val="bg1"/>
                </a:solidFill>
              </a:rPr>
              <a:t> me shall not walk in darkness, but shall have the light of life. </a:t>
            </a:r>
            <a:br>
              <a:rPr lang="en-US" sz="4400" dirty="0">
                <a:solidFill>
                  <a:schemeClr val="bg1"/>
                </a:solidFill>
              </a:rPr>
            </a:br>
            <a:r>
              <a:rPr lang="en-US" sz="4400" dirty="0">
                <a:solidFill>
                  <a:schemeClr val="accent1"/>
                </a:solidFill>
              </a:rPr>
              <a:t>(John 8:12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6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3748719"/>
          </a:xfrm>
        </p:spPr>
        <p:txBody>
          <a:bodyPr anchor="t">
            <a:spAutoFit/>
          </a:bodyPr>
          <a:lstStyle/>
          <a:p>
            <a:r>
              <a:rPr lang="en-US" sz="4400" dirty="0">
                <a:solidFill>
                  <a:schemeClr val="bg1"/>
                </a:solidFill>
              </a:rPr>
              <a:t>Again, the kingdom of heaven is like unto a merchant man, seeking goodly pearls: Who, when he had found one pearl of great price, went and sold all that he had, and bought it. </a:t>
            </a:r>
            <a:br>
              <a:rPr lang="en-US" sz="4400" dirty="0">
                <a:solidFill>
                  <a:schemeClr val="bg1"/>
                </a:solidFill>
              </a:rPr>
            </a:br>
            <a:r>
              <a:rPr lang="en-US" sz="4400" dirty="0">
                <a:solidFill>
                  <a:schemeClr val="accent1"/>
                </a:solidFill>
              </a:rPr>
              <a:t>(Matthew 13:45-46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3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2BE2BB-6B9F-4FFA-B053-3239FD08CDEE}"/>
              </a:ext>
            </a:extLst>
          </p:cNvPr>
          <p:cNvSpPr txBox="1">
            <a:spLocks/>
          </p:cNvSpPr>
          <p:nvPr/>
        </p:nvSpPr>
        <p:spPr>
          <a:xfrm>
            <a:off x="4873550" y="3345208"/>
            <a:ext cx="6470692" cy="1229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50" normalizeH="0" baseline="0" noProof="0" dirty="0">
                <a:ln>
                  <a:noFill/>
                </a:ln>
                <a:solidFill>
                  <a:sysClr val="window" lastClr="FFFFFF"/>
                </a:solidFill>
                <a:effectLst/>
                <a:uLnTx/>
                <a:uFillTx/>
                <a:latin typeface="Arial Nova Light" panose="020F0302020204030204"/>
                <a:ea typeface="+mj-ea"/>
                <a:cs typeface="+mj-cs"/>
              </a:rPr>
              <a:t>He Went Away </a:t>
            </a:r>
            <a:r>
              <a:rPr kumimoji="0" lang="en-US" sz="6700" b="0" i="0" u="none" strike="noStrike" kern="1200" cap="none" spc="1000" normalizeH="0" baseline="0" noProof="0" dirty="0">
                <a:ln>
                  <a:noFill/>
                </a:ln>
                <a:solidFill>
                  <a:srgbClr val="1CADE4"/>
                </a:solidFill>
                <a:effectLst/>
                <a:uLnTx/>
                <a:uFillTx/>
                <a:latin typeface="Arial Nova Light" panose="020F0302020204030204"/>
                <a:ea typeface="+mj-ea"/>
                <a:cs typeface="+mj-cs"/>
              </a:rPr>
              <a:t>SORROWFUL</a:t>
            </a:r>
          </a:p>
        </p:txBody>
      </p:sp>
      <p:sp>
        <p:nvSpPr>
          <p:cNvPr id="12" name="Subtitle 2">
            <a:extLst>
              <a:ext uri="{FF2B5EF4-FFF2-40B4-BE49-F238E27FC236}">
                <a16:creationId xmlns:a16="http://schemas.microsoft.com/office/drawing/2014/main" id="{7EA6692B-2E88-4B0E-BA8A-D11022ACBE1E}"/>
              </a:ext>
            </a:extLst>
          </p:cNvPr>
          <p:cNvSpPr txBox="1">
            <a:spLocks/>
          </p:cNvSpPr>
          <p:nvPr/>
        </p:nvSpPr>
        <p:spPr>
          <a:xfrm>
            <a:off x="4873549" y="4731134"/>
            <a:ext cx="6470693" cy="695127"/>
          </a:xfrm>
          <a:prstGeom prst="rect">
            <a:avLst/>
          </a:prstGeom>
        </p:spPr>
        <p:txBody>
          <a:bodyPr vert="horz" lIns="91440" tIns="45720" rIns="91440" bIns="45720" rtlCol="0">
            <a:sp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200"/>
              </a:spcAft>
              <a:buClr>
                <a:srgbClr val="1CADE4"/>
              </a:buClr>
              <a:buSzPct val="100000"/>
              <a:buFont typeface="Calibri" panose="020F0502020204030204" pitchFamily="34" charset="0"/>
              <a:buNone/>
              <a:tabLst/>
              <a:defRPr/>
            </a:pPr>
            <a:r>
              <a:rPr kumimoji="0" lang="en-US" sz="3600" b="0" i="0" u="none" strike="noStrike" kern="1200" cap="none" spc="200" normalizeH="0" baseline="0" noProof="0" dirty="0">
                <a:ln>
                  <a:noFill/>
                </a:ln>
                <a:solidFill>
                  <a:sysClr val="window" lastClr="FFFFFF"/>
                </a:solidFill>
                <a:effectLst/>
                <a:uLnTx/>
                <a:uFillTx/>
                <a:latin typeface="Arial Nova" panose="020F0502020204030204"/>
                <a:ea typeface="+mn-ea"/>
                <a:cs typeface="+mn-cs"/>
              </a:rPr>
              <a:t>Matthew</a:t>
            </a:r>
            <a:r>
              <a:rPr kumimoji="0" lang="en-US" sz="3600" b="0" i="0" u="none" strike="noStrike" kern="1200" cap="all" spc="200" normalizeH="0" baseline="0" noProof="0" dirty="0">
                <a:ln>
                  <a:noFill/>
                </a:ln>
                <a:solidFill>
                  <a:sysClr val="window" lastClr="FFFFFF"/>
                </a:solidFill>
                <a:effectLst/>
                <a:uLnTx/>
                <a:uFillTx/>
                <a:latin typeface="Arial Nova" panose="020F0502020204030204"/>
                <a:ea typeface="+mn-ea"/>
                <a:cs typeface="+mn-cs"/>
              </a:rPr>
              <a:t> 29:16-22</a:t>
            </a:r>
          </a:p>
        </p:txBody>
      </p:sp>
    </p:spTree>
    <p:extLst>
      <p:ext uri="{BB962C8B-B14F-4D97-AF65-F5344CB8AC3E}">
        <p14:creationId xmlns:p14="http://schemas.microsoft.com/office/powerpoint/2010/main" val="226776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R</a:t>
            </a:r>
            <a:r>
              <a:rPr lang="en-US" sz="5400" dirty="0">
                <a:solidFill>
                  <a:schemeClr val="tx1"/>
                </a:solidFill>
              </a:rPr>
              <a:t>EBELLIUS</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901007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5632311"/>
          </a:xfrm>
        </p:spPr>
        <p:txBody>
          <a:bodyPr anchor="t">
            <a:spAutoFit/>
          </a:bodyPr>
          <a:lstStyle/>
          <a:p>
            <a:r>
              <a:rPr lang="en-US" sz="4000" dirty="0">
                <a:solidFill>
                  <a:schemeClr val="bg1"/>
                </a:solidFill>
              </a:rPr>
              <a:t>And Samuel said, Hath the LORD as great delight in burnt offerings and sacrifices, as in obeying the voice of the LORD? Behold, to obey is better than sacrifice, and to hearken than the fat of rams. For rebellion is as the sin of witchcraft, and stubbornness is as iniquity and idolatry. Because thou hast rejected the word of the LORD, he hath also rejected thee from being king. </a:t>
            </a:r>
            <a:br>
              <a:rPr lang="en-US" sz="4000" dirty="0">
                <a:solidFill>
                  <a:schemeClr val="bg1"/>
                </a:solidFill>
              </a:rPr>
            </a:br>
            <a:r>
              <a:rPr lang="en-US" sz="4000" dirty="0">
                <a:solidFill>
                  <a:schemeClr val="accent1"/>
                </a:solidFill>
              </a:rPr>
              <a:t>(1 Samuel 15:22-23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5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2529923"/>
          </a:xfrm>
        </p:spPr>
        <p:txBody>
          <a:bodyPr anchor="t">
            <a:spAutoFit/>
          </a:bodyPr>
          <a:lstStyle/>
          <a:p>
            <a:r>
              <a:rPr lang="en-US" sz="4400" dirty="0">
                <a:solidFill>
                  <a:schemeClr val="bg1"/>
                </a:solidFill>
              </a:rPr>
              <a:t>O LORD, I know that the way of man is not in himself: it is not in man that walketh to direct his steps. </a:t>
            </a:r>
            <a:br>
              <a:rPr lang="en-US" sz="4400" dirty="0">
                <a:solidFill>
                  <a:schemeClr val="bg1"/>
                </a:solidFill>
              </a:rPr>
            </a:br>
            <a:r>
              <a:rPr lang="en-US" sz="4400" dirty="0">
                <a:solidFill>
                  <a:schemeClr val="accent1"/>
                </a:solidFill>
              </a:rPr>
              <a:t>(Jeremiah 10:23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14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3748719"/>
          </a:xfrm>
        </p:spPr>
        <p:txBody>
          <a:bodyPr anchor="t">
            <a:spAutoFit/>
          </a:bodyPr>
          <a:lstStyle/>
          <a:p>
            <a:r>
              <a:rPr lang="en-US" sz="4400" dirty="0">
                <a:solidFill>
                  <a:schemeClr val="bg1"/>
                </a:solidFill>
              </a:rPr>
              <a:t>Though he were a Son, yet learned he obedience by the things which he suffered; And being made perfect, he became the author of eternal salvation unto all them that obey him; </a:t>
            </a:r>
            <a:br>
              <a:rPr lang="en-US" sz="4400" dirty="0">
                <a:solidFill>
                  <a:schemeClr val="bg1"/>
                </a:solidFill>
              </a:rPr>
            </a:br>
            <a:r>
              <a:rPr lang="en-US" sz="4400" dirty="0">
                <a:solidFill>
                  <a:schemeClr val="accent1"/>
                </a:solidFill>
              </a:rPr>
              <a:t>(Hebrews 5:8-9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38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O</a:t>
            </a:r>
            <a:r>
              <a:rPr lang="en-US" sz="5400" dirty="0">
                <a:solidFill>
                  <a:schemeClr val="tx1"/>
                </a:solidFill>
              </a:rPr>
              <a:t>PULENT</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025257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3139321"/>
          </a:xfrm>
        </p:spPr>
        <p:txBody>
          <a:bodyPr anchor="t">
            <a:spAutoFit/>
          </a:bodyPr>
          <a:lstStyle/>
          <a:p>
            <a:r>
              <a:rPr lang="en-US" sz="4400" dirty="0">
                <a:solidFill>
                  <a:schemeClr val="bg1"/>
                </a:solidFill>
              </a:rPr>
              <a:t>And he said unto them, Take heed, and beware of covetousness: for a man's life </a:t>
            </a:r>
            <a:r>
              <a:rPr lang="en-US" sz="4400" dirty="0" err="1">
                <a:solidFill>
                  <a:schemeClr val="bg1"/>
                </a:solidFill>
              </a:rPr>
              <a:t>consisteth</a:t>
            </a:r>
            <a:r>
              <a:rPr lang="en-US" sz="4400" dirty="0">
                <a:solidFill>
                  <a:schemeClr val="bg1"/>
                </a:solidFill>
              </a:rPr>
              <a:t> not in the abundance of the things which he </a:t>
            </a:r>
            <a:r>
              <a:rPr lang="en-US" sz="4400" dirty="0" err="1">
                <a:solidFill>
                  <a:schemeClr val="bg1"/>
                </a:solidFill>
              </a:rPr>
              <a:t>possesseth</a:t>
            </a:r>
            <a:r>
              <a:rPr lang="en-US" sz="4400" dirty="0">
                <a:solidFill>
                  <a:schemeClr val="bg1"/>
                </a:solidFill>
              </a:rPr>
              <a:t>. </a:t>
            </a:r>
            <a:br>
              <a:rPr lang="en-US" sz="4400" dirty="0">
                <a:solidFill>
                  <a:schemeClr val="bg1"/>
                </a:solidFill>
              </a:rPr>
            </a:br>
            <a:r>
              <a:rPr lang="en-US" sz="4400" dirty="0">
                <a:solidFill>
                  <a:schemeClr val="accent1"/>
                </a:solidFill>
              </a:rPr>
              <a:t>(Luke 12:15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618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6186309"/>
          </a:xfrm>
        </p:spPr>
        <p:txBody>
          <a:bodyPr anchor="t">
            <a:spAutoFit/>
          </a:bodyPr>
          <a:lstStyle/>
          <a:p>
            <a:r>
              <a:rPr lang="en-US" sz="4000" dirty="0">
                <a:solidFill>
                  <a:schemeClr val="bg1"/>
                </a:solidFill>
              </a:rPr>
              <a:t>When the even was come, there came a rich man of </a:t>
            </a:r>
            <a:r>
              <a:rPr lang="en-US" sz="4000" dirty="0" err="1">
                <a:solidFill>
                  <a:schemeClr val="bg1"/>
                </a:solidFill>
              </a:rPr>
              <a:t>Arimathaea</a:t>
            </a:r>
            <a:r>
              <a:rPr lang="en-US" sz="4000" dirty="0">
                <a:solidFill>
                  <a:schemeClr val="bg1"/>
                </a:solidFill>
              </a:rPr>
              <a:t>, named Joseph, who also himself was Jesus' disciple: He went to Pilate, and begged the body of Jesus. Then Pilate commanded the body to be delivered. And when Joseph had taken the body, he wrapped it in a clean linen cloth, And laid it in his own new tomb, which he had hewn out in the rock: and he rolled a great stone to the door of the </a:t>
            </a:r>
            <a:r>
              <a:rPr lang="en-US" sz="4000" dirty="0" err="1">
                <a:solidFill>
                  <a:schemeClr val="bg1"/>
                </a:solidFill>
              </a:rPr>
              <a:t>sepulchre</a:t>
            </a:r>
            <a:r>
              <a:rPr lang="en-US" sz="4000" dirty="0">
                <a:solidFill>
                  <a:schemeClr val="bg1"/>
                </a:solidFill>
              </a:rPr>
              <a:t>, and departed. </a:t>
            </a:r>
            <a:br>
              <a:rPr lang="en-US" sz="4000" dirty="0">
                <a:solidFill>
                  <a:schemeClr val="bg1"/>
                </a:solidFill>
              </a:rPr>
            </a:br>
            <a:r>
              <a:rPr lang="en-US" sz="4000" dirty="0">
                <a:solidFill>
                  <a:schemeClr val="accent1"/>
                </a:solidFill>
              </a:rPr>
              <a:t>(Matthew 27:57-60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51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4967514"/>
          </a:xfrm>
        </p:spPr>
        <p:txBody>
          <a:bodyPr anchor="t">
            <a:spAutoFit/>
          </a:bodyPr>
          <a:lstStyle/>
          <a:p>
            <a:r>
              <a:rPr lang="en-US" sz="4400" dirty="0">
                <a:solidFill>
                  <a:schemeClr val="bg1"/>
                </a:solidFill>
              </a:rPr>
              <a:t>Charge them that are rich in this world, that they be not </a:t>
            </a:r>
            <a:r>
              <a:rPr lang="en-US" sz="4400" dirty="0" err="1">
                <a:solidFill>
                  <a:schemeClr val="bg1"/>
                </a:solidFill>
              </a:rPr>
              <a:t>highminded</a:t>
            </a:r>
            <a:r>
              <a:rPr lang="en-US" sz="4400" dirty="0">
                <a:solidFill>
                  <a:schemeClr val="bg1"/>
                </a:solidFill>
              </a:rPr>
              <a:t>, nor trust in uncertain riches, but in the living God, who giveth us richly all things to enjoy; That they do good, that they be rich in good works, ready to distribute, willing to communicate; </a:t>
            </a:r>
            <a:br>
              <a:rPr lang="en-US" sz="4400" dirty="0">
                <a:solidFill>
                  <a:schemeClr val="bg1"/>
                </a:solidFill>
              </a:rPr>
            </a:br>
            <a:r>
              <a:rPr lang="en-US" sz="4400" dirty="0">
                <a:solidFill>
                  <a:schemeClr val="accent1"/>
                </a:solidFill>
              </a:rPr>
              <a:t>(1 Timothy 6:17-18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00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W</a:t>
            </a:r>
            <a:r>
              <a:rPr lang="en-US" sz="5400" dirty="0">
                <a:solidFill>
                  <a:schemeClr val="tx1"/>
                </a:solidFill>
              </a:rPr>
              <a:t>ILLFUL</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075436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4967514"/>
          </a:xfrm>
        </p:spPr>
        <p:txBody>
          <a:bodyPr anchor="t">
            <a:spAutoFit/>
          </a:bodyPr>
          <a:lstStyle/>
          <a:p>
            <a:r>
              <a:rPr lang="en-US" sz="4400" dirty="0">
                <a:solidFill>
                  <a:schemeClr val="bg1"/>
                </a:solidFill>
              </a:rPr>
              <a:t>And if it seem evil unto you to serve the LORD, choose you this day whom ye will serve; whether the gods which your fathers served that were on the other side of the flood, or the gods of the Amorites, in whose land ye dwell: but as for me and my house, we will serve the LORD. </a:t>
            </a:r>
            <a:br>
              <a:rPr lang="en-US" sz="4400" dirty="0">
                <a:solidFill>
                  <a:schemeClr val="bg1"/>
                </a:solidFill>
              </a:rPr>
            </a:br>
            <a:r>
              <a:rPr lang="en-US" sz="4400" dirty="0">
                <a:solidFill>
                  <a:schemeClr val="accent1"/>
                </a:solidFill>
              </a:rPr>
              <a:t>(Joshua 24:15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22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283750"/>
            <a:ext cx="10039739" cy="1920526"/>
          </a:xfrm>
        </p:spPr>
        <p:txBody>
          <a:bodyPr anchor="ctr">
            <a:spAutoFit/>
          </a:bodyPr>
          <a:lstStyle/>
          <a:p>
            <a:r>
              <a:rPr lang="en-US" sz="4400" dirty="0">
                <a:solidFill>
                  <a:schemeClr val="bg1"/>
                </a:solidFill>
              </a:rPr>
              <a:t>Coming to Jesus Brings Joy!</a:t>
            </a:r>
            <a:br>
              <a:rPr lang="en-US" sz="4400" dirty="0">
                <a:solidFill>
                  <a:schemeClr val="bg1"/>
                </a:solidFill>
              </a:rPr>
            </a:br>
            <a:r>
              <a:rPr lang="en-US" sz="4400" dirty="0">
                <a:solidFill>
                  <a:schemeClr val="accent1"/>
                </a:solidFill>
              </a:rPr>
              <a:t>Acts 8:35-39</a:t>
            </a:r>
            <a:br>
              <a:rPr lang="en-US" sz="4400" dirty="0">
                <a:solidFill>
                  <a:schemeClr val="accent1"/>
                </a:solidFill>
              </a:rPr>
            </a:br>
            <a:r>
              <a:rPr lang="en-US" sz="4400" dirty="0">
                <a:solidFill>
                  <a:schemeClr val="accent1"/>
                </a:solidFill>
              </a:rPr>
              <a:t>Acts 16:31-34</a:t>
            </a:r>
            <a:endParaRPr lang="en-US" dirty="0">
              <a:solidFill>
                <a:schemeClr val="accent1"/>
              </a:solidFill>
            </a:endParaRP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576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4358116"/>
          </a:xfrm>
        </p:spPr>
        <p:txBody>
          <a:bodyPr anchor="t">
            <a:spAutoFit/>
          </a:bodyPr>
          <a:lstStyle/>
          <a:p>
            <a:r>
              <a:rPr lang="en-US" sz="4400" dirty="0">
                <a:solidFill>
                  <a:schemeClr val="bg1"/>
                </a:solidFill>
              </a:rPr>
              <a:t>O Jerusalem, Jerusalem, thou that </a:t>
            </a:r>
            <a:r>
              <a:rPr lang="en-US" sz="4400" dirty="0" err="1">
                <a:solidFill>
                  <a:schemeClr val="bg1"/>
                </a:solidFill>
              </a:rPr>
              <a:t>killest</a:t>
            </a:r>
            <a:r>
              <a:rPr lang="en-US" sz="4400" dirty="0">
                <a:solidFill>
                  <a:schemeClr val="bg1"/>
                </a:solidFill>
              </a:rPr>
              <a:t> the prophets, and </a:t>
            </a:r>
            <a:r>
              <a:rPr lang="en-US" sz="4400" dirty="0" err="1">
                <a:solidFill>
                  <a:schemeClr val="bg1"/>
                </a:solidFill>
              </a:rPr>
              <a:t>stonest</a:t>
            </a:r>
            <a:r>
              <a:rPr lang="en-US" sz="4400" dirty="0">
                <a:solidFill>
                  <a:schemeClr val="bg1"/>
                </a:solidFill>
              </a:rPr>
              <a:t> them which are sent unto thee, how often would I have gathered thy children together, even as a hen </a:t>
            </a:r>
            <a:r>
              <a:rPr lang="en-US" sz="4400" dirty="0" err="1">
                <a:solidFill>
                  <a:schemeClr val="bg1"/>
                </a:solidFill>
              </a:rPr>
              <a:t>gathereth</a:t>
            </a:r>
            <a:r>
              <a:rPr lang="en-US" sz="4400" dirty="0">
                <a:solidFill>
                  <a:schemeClr val="bg1"/>
                </a:solidFill>
              </a:rPr>
              <a:t> her chickens under her wings, and ye would not! </a:t>
            </a:r>
            <a:br>
              <a:rPr lang="en-US" sz="4400" dirty="0">
                <a:solidFill>
                  <a:schemeClr val="bg1"/>
                </a:solidFill>
              </a:rPr>
            </a:br>
            <a:r>
              <a:rPr lang="en-US" sz="4400" dirty="0">
                <a:solidFill>
                  <a:schemeClr val="accent1"/>
                </a:solidFill>
              </a:rPr>
              <a:t>(Matthew 23:37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26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4358116"/>
          </a:xfrm>
        </p:spPr>
        <p:txBody>
          <a:bodyPr anchor="t">
            <a:spAutoFit/>
          </a:bodyPr>
          <a:lstStyle/>
          <a:p>
            <a:r>
              <a:rPr lang="en-US" sz="4400" dirty="0">
                <a:solidFill>
                  <a:schemeClr val="bg1"/>
                </a:solidFill>
              </a:rPr>
              <a:t>Then Paul and Barnabas waxed bold, and said, It was necessary that the word of God should first have been spoken to you: but seeing ye put it from you, and judge yourselves unworthy of everlasting life, lo, we turn to the Gentiles. </a:t>
            </a:r>
            <a:br>
              <a:rPr lang="en-US" sz="4400" dirty="0">
                <a:solidFill>
                  <a:schemeClr val="bg1"/>
                </a:solidFill>
              </a:rPr>
            </a:br>
            <a:r>
              <a:rPr lang="en-US" sz="4400" dirty="0">
                <a:solidFill>
                  <a:schemeClr val="accent1"/>
                </a:solidFill>
              </a:rPr>
              <a:t>(Acts 13:46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19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F</a:t>
            </a:r>
            <a:r>
              <a:rPr lang="en-US" sz="5400" dirty="0">
                <a:solidFill>
                  <a:schemeClr val="tx1"/>
                </a:solidFill>
              </a:rPr>
              <a:t>RUSTRATED</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945934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3748719"/>
          </a:xfrm>
        </p:spPr>
        <p:txBody>
          <a:bodyPr anchor="t">
            <a:spAutoFit/>
          </a:bodyPr>
          <a:lstStyle/>
          <a:p>
            <a:r>
              <a:rPr lang="en-US" sz="4400" dirty="0">
                <a:solidFill>
                  <a:schemeClr val="bg1"/>
                </a:solidFill>
              </a:rPr>
              <a:t>No man can serve two masters: for either he will hate the one, and love the other; or else he will hold to the one, and despise the other. Ye cannot serve God and mammon. </a:t>
            </a:r>
            <a:br>
              <a:rPr lang="en-US" sz="4400" dirty="0">
                <a:solidFill>
                  <a:schemeClr val="bg1"/>
                </a:solidFill>
              </a:rPr>
            </a:br>
            <a:r>
              <a:rPr lang="en-US" sz="4400" dirty="0">
                <a:solidFill>
                  <a:schemeClr val="accent1"/>
                </a:solidFill>
              </a:rPr>
              <a:t>(Matthew 6:24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32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2529923"/>
          </a:xfrm>
        </p:spPr>
        <p:txBody>
          <a:bodyPr anchor="t">
            <a:spAutoFit/>
          </a:bodyPr>
          <a:lstStyle/>
          <a:p>
            <a:r>
              <a:rPr lang="en-US" sz="4400" dirty="0">
                <a:solidFill>
                  <a:schemeClr val="bg1"/>
                </a:solidFill>
              </a:rPr>
              <a:t>But seek ye first the kingdom of God, and his righteousness; and all these things shall be added unto you. </a:t>
            </a:r>
            <a:br>
              <a:rPr lang="en-US" sz="4400" dirty="0">
                <a:solidFill>
                  <a:schemeClr val="bg1"/>
                </a:solidFill>
              </a:rPr>
            </a:br>
            <a:r>
              <a:rPr lang="en-US" sz="4400" dirty="0">
                <a:solidFill>
                  <a:schemeClr val="accent1"/>
                </a:solidFill>
              </a:rPr>
              <a:t>(Matthew 6:33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2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U</a:t>
            </a:r>
            <a:r>
              <a:rPr lang="en-US" sz="5400" dirty="0">
                <a:solidFill>
                  <a:schemeClr val="tx1"/>
                </a:solidFill>
              </a:rPr>
              <a:t>REPENTANT</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695088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1920526"/>
          </a:xfrm>
        </p:spPr>
        <p:txBody>
          <a:bodyPr anchor="t">
            <a:spAutoFit/>
          </a:bodyPr>
          <a:lstStyle/>
          <a:p>
            <a:r>
              <a:rPr lang="en-US" sz="4400" dirty="0">
                <a:solidFill>
                  <a:schemeClr val="bg1"/>
                </a:solidFill>
              </a:rPr>
              <a:t>Bring forth therefore fruits meet for repentance: </a:t>
            </a:r>
            <a:br>
              <a:rPr lang="en-US" sz="4400" dirty="0">
                <a:solidFill>
                  <a:schemeClr val="bg1"/>
                </a:solidFill>
              </a:rPr>
            </a:br>
            <a:r>
              <a:rPr lang="en-US" sz="4400" dirty="0">
                <a:solidFill>
                  <a:schemeClr val="accent1"/>
                </a:solidFill>
              </a:rPr>
              <a:t>(Matthew 3:8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2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1920526"/>
          </a:xfrm>
        </p:spPr>
        <p:txBody>
          <a:bodyPr anchor="t">
            <a:spAutoFit/>
          </a:bodyPr>
          <a:lstStyle/>
          <a:p>
            <a:r>
              <a:rPr lang="en-US" sz="4400" dirty="0">
                <a:solidFill>
                  <a:schemeClr val="bg1"/>
                </a:solidFill>
              </a:rPr>
              <a:t>I tell you, Nay: but, except ye repent, ye shall all likewise perish. </a:t>
            </a:r>
            <a:br>
              <a:rPr lang="en-US" sz="4400" dirty="0">
                <a:solidFill>
                  <a:schemeClr val="bg1"/>
                </a:solidFill>
              </a:rPr>
            </a:br>
            <a:r>
              <a:rPr lang="en-US" sz="4400" dirty="0">
                <a:solidFill>
                  <a:schemeClr val="accent1"/>
                </a:solidFill>
              </a:rPr>
              <a:t>(Luke 13:3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77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2529923"/>
          </a:xfrm>
        </p:spPr>
        <p:txBody>
          <a:bodyPr anchor="t">
            <a:spAutoFit/>
          </a:bodyPr>
          <a:lstStyle/>
          <a:p>
            <a:r>
              <a:rPr lang="en-US" sz="4400" dirty="0">
                <a:solidFill>
                  <a:schemeClr val="bg1"/>
                </a:solidFill>
              </a:rPr>
              <a:t>And the times of this ignorance God winked at; but now </a:t>
            </a:r>
            <a:r>
              <a:rPr lang="en-US" sz="4400" dirty="0" err="1">
                <a:solidFill>
                  <a:schemeClr val="bg1"/>
                </a:solidFill>
              </a:rPr>
              <a:t>commandeth</a:t>
            </a:r>
            <a:r>
              <a:rPr lang="en-US" sz="4400" dirty="0">
                <a:solidFill>
                  <a:schemeClr val="bg1"/>
                </a:solidFill>
              </a:rPr>
              <a:t> all men every where to repent: </a:t>
            </a:r>
            <a:br>
              <a:rPr lang="en-US" sz="4400" dirty="0">
                <a:solidFill>
                  <a:schemeClr val="bg1"/>
                </a:solidFill>
              </a:rPr>
            </a:br>
            <a:r>
              <a:rPr lang="en-US" sz="4400" dirty="0">
                <a:solidFill>
                  <a:schemeClr val="accent1"/>
                </a:solidFill>
              </a:rPr>
              <a:t>(Acts 17:30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30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L</a:t>
            </a:r>
            <a:r>
              <a:rPr lang="en-US" sz="5400" dirty="0">
                <a:solidFill>
                  <a:schemeClr val="tx1"/>
                </a:solidFill>
              </a:rPr>
              <a:t>OST</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94744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B64E6-6BDA-48AB-857A-C2E6C038C749}"/>
              </a:ext>
            </a:extLst>
          </p:cNvPr>
          <p:cNvPicPr>
            <a:picLocks noChangeAspect="1"/>
          </p:cNvPicPr>
          <p:nvPr/>
        </p:nvPicPr>
        <p:blipFill rotWithShape="1">
          <a:blip r:embed="rId2"/>
          <a:srcRect r="11184"/>
          <a:stretch/>
        </p:blipFill>
        <p:spPr>
          <a:xfrm>
            <a:off x="5922325" y="0"/>
            <a:ext cx="6269675" cy="6858000"/>
          </a:xfrm>
          <a:prstGeom prst="rect">
            <a:avLst/>
          </a:prstGeom>
        </p:spPr>
      </p:pic>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516294" y="2053239"/>
            <a:ext cx="5579706" cy="2751522"/>
          </a:xfrm>
        </p:spPr>
        <p:txBody>
          <a:bodyPr wrap="square" anchor="ctr">
            <a:spAutoFit/>
          </a:bodyPr>
          <a:lstStyle/>
          <a:p>
            <a:r>
              <a:rPr lang="en-US" sz="4800" b="1" dirty="0">
                <a:solidFill>
                  <a:schemeClr val="bg1"/>
                </a:solidFill>
              </a:rPr>
              <a:t>AN</a:t>
            </a:r>
            <a:r>
              <a:rPr lang="en-US" sz="4800" b="1" dirty="0">
                <a:solidFill>
                  <a:schemeClr val="accent1"/>
                </a:solidFill>
              </a:rPr>
              <a:t> ACROSTIC </a:t>
            </a:r>
            <a:r>
              <a:rPr lang="en-US" sz="4800" b="1" dirty="0">
                <a:solidFill>
                  <a:schemeClr val="bg1"/>
                </a:solidFill>
              </a:rPr>
              <a:t>VIEW OF THE RICH YOUNG MAN’S CONDITION</a:t>
            </a:r>
            <a:endParaRPr lang="en-US" sz="4400" b="1" dirty="0">
              <a:solidFill>
                <a:schemeClr val="bg1"/>
              </a:solidFill>
            </a:endParaRPr>
          </a:p>
        </p:txBody>
      </p:sp>
    </p:spTree>
    <p:extLst>
      <p:ext uri="{BB962C8B-B14F-4D97-AF65-F5344CB8AC3E}">
        <p14:creationId xmlns:p14="http://schemas.microsoft.com/office/powerpoint/2010/main" val="127156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369653"/>
            <a:ext cx="10039739" cy="2529923"/>
          </a:xfrm>
        </p:spPr>
        <p:txBody>
          <a:bodyPr anchor="t">
            <a:spAutoFit/>
          </a:bodyPr>
          <a:lstStyle/>
          <a:p>
            <a:r>
              <a:rPr lang="en-US" sz="4400" dirty="0">
                <a:solidFill>
                  <a:schemeClr val="bg1"/>
                </a:solidFill>
              </a:rPr>
              <a:t>Jesus saith unto him, I am the way, the truth, and the life: no man cometh unto the Father, but by me. </a:t>
            </a:r>
            <a:br>
              <a:rPr lang="en-US" sz="4400" dirty="0">
                <a:solidFill>
                  <a:schemeClr val="bg1"/>
                </a:solidFill>
              </a:rPr>
            </a:br>
            <a:r>
              <a:rPr lang="en-US" sz="4400" dirty="0">
                <a:solidFill>
                  <a:schemeClr val="accent1"/>
                </a:solidFill>
              </a:rPr>
              <a:t>(John 14:6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41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2BE2BB-6B9F-4FFA-B053-3239FD08CDEE}"/>
              </a:ext>
            </a:extLst>
          </p:cNvPr>
          <p:cNvSpPr txBox="1">
            <a:spLocks/>
          </p:cNvSpPr>
          <p:nvPr/>
        </p:nvSpPr>
        <p:spPr>
          <a:xfrm>
            <a:off x="4873550" y="3345208"/>
            <a:ext cx="6470692" cy="1229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50" normalizeH="0" baseline="0" noProof="0" dirty="0">
                <a:ln>
                  <a:noFill/>
                </a:ln>
                <a:solidFill>
                  <a:sysClr val="window" lastClr="FFFFFF"/>
                </a:solidFill>
                <a:effectLst/>
                <a:uLnTx/>
                <a:uFillTx/>
                <a:latin typeface="Arial Nova Light" panose="020F0302020204030204"/>
                <a:ea typeface="+mj-ea"/>
                <a:cs typeface="+mj-cs"/>
              </a:rPr>
              <a:t>He Went Away </a:t>
            </a:r>
            <a:r>
              <a:rPr kumimoji="0" lang="en-US" sz="6700" b="0" i="0" u="none" strike="noStrike" kern="1200" cap="none" spc="1000" normalizeH="0" baseline="0" noProof="0" dirty="0">
                <a:ln>
                  <a:noFill/>
                </a:ln>
                <a:solidFill>
                  <a:srgbClr val="1CADE4"/>
                </a:solidFill>
                <a:effectLst/>
                <a:uLnTx/>
                <a:uFillTx/>
                <a:latin typeface="Arial Nova Light" panose="020F0302020204030204"/>
                <a:ea typeface="+mj-ea"/>
                <a:cs typeface="+mj-cs"/>
              </a:rPr>
              <a:t>SORROWFUL</a:t>
            </a:r>
          </a:p>
        </p:txBody>
      </p:sp>
      <p:sp>
        <p:nvSpPr>
          <p:cNvPr id="12" name="Subtitle 2">
            <a:extLst>
              <a:ext uri="{FF2B5EF4-FFF2-40B4-BE49-F238E27FC236}">
                <a16:creationId xmlns:a16="http://schemas.microsoft.com/office/drawing/2014/main" id="{7EA6692B-2E88-4B0E-BA8A-D11022ACBE1E}"/>
              </a:ext>
            </a:extLst>
          </p:cNvPr>
          <p:cNvSpPr txBox="1">
            <a:spLocks/>
          </p:cNvSpPr>
          <p:nvPr/>
        </p:nvSpPr>
        <p:spPr>
          <a:xfrm>
            <a:off x="4873549" y="4731134"/>
            <a:ext cx="6470693" cy="695127"/>
          </a:xfrm>
          <a:prstGeom prst="rect">
            <a:avLst/>
          </a:prstGeom>
        </p:spPr>
        <p:txBody>
          <a:bodyPr vert="horz" lIns="91440" tIns="45720" rIns="91440" bIns="45720" rtlCol="0">
            <a:sp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200"/>
              </a:spcAft>
              <a:buClr>
                <a:srgbClr val="1CADE4"/>
              </a:buClr>
              <a:buSzPct val="100000"/>
              <a:buFont typeface="Calibri" panose="020F0502020204030204" pitchFamily="34" charset="0"/>
              <a:buNone/>
              <a:tabLst/>
              <a:defRPr/>
            </a:pPr>
            <a:r>
              <a:rPr kumimoji="0" lang="en-US" sz="3600" b="0" i="0" u="none" strike="noStrike" kern="1200" cap="none" spc="200" normalizeH="0" baseline="0" noProof="0" dirty="0">
                <a:ln>
                  <a:noFill/>
                </a:ln>
                <a:solidFill>
                  <a:sysClr val="window" lastClr="FFFFFF"/>
                </a:solidFill>
                <a:effectLst/>
                <a:uLnTx/>
                <a:uFillTx/>
                <a:latin typeface="Arial Nova" panose="020F0502020204030204"/>
                <a:ea typeface="+mn-ea"/>
                <a:cs typeface="+mn-cs"/>
              </a:rPr>
              <a:t>Matthew</a:t>
            </a:r>
            <a:r>
              <a:rPr kumimoji="0" lang="en-US" sz="3600" b="0" i="0" u="none" strike="noStrike" kern="1200" cap="all" spc="200" normalizeH="0" baseline="0" noProof="0" dirty="0">
                <a:ln>
                  <a:noFill/>
                </a:ln>
                <a:solidFill>
                  <a:sysClr val="window" lastClr="FFFFFF"/>
                </a:solidFill>
                <a:effectLst/>
                <a:uLnTx/>
                <a:uFillTx/>
                <a:latin typeface="Arial Nova" panose="020F0502020204030204"/>
                <a:ea typeface="+mn-ea"/>
                <a:cs typeface="+mn-cs"/>
              </a:rPr>
              <a:t> 29:16-22</a:t>
            </a:r>
          </a:p>
        </p:txBody>
      </p:sp>
    </p:spTree>
    <p:extLst>
      <p:ext uri="{BB962C8B-B14F-4D97-AF65-F5344CB8AC3E}">
        <p14:creationId xmlns:p14="http://schemas.microsoft.com/office/powerpoint/2010/main" val="384905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56A1-88F4-4E41-9C79-DB995648610E}"/>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b="1" dirty="0">
                <a:solidFill>
                  <a:schemeClr val="accent1"/>
                </a:solidFill>
              </a:rPr>
              <a:t>S</a:t>
            </a:r>
            <a:r>
              <a:rPr lang="en-US" sz="5400" dirty="0">
                <a:solidFill>
                  <a:schemeClr val="tx1"/>
                </a:solidFill>
              </a:rPr>
              <a:t>INFUL</a:t>
            </a:r>
          </a:p>
        </p:txBody>
      </p:sp>
      <p:sp>
        <p:nvSpPr>
          <p:cNvPr id="3" name="Text Placeholder 2">
            <a:extLst>
              <a:ext uri="{FF2B5EF4-FFF2-40B4-BE49-F238E27FC236}">
                <a16:creationId xmlns:a16="http://schemas.microsoft.com/office/drawing/2014/main" id="{C123B03B-5984-40F7-8D03-76BFC43D7920}"/>
              </a:ext>
            </a:extLst>
          </p:cNvPr>
          <p:cNvSpPr>
            <a:spLocks noGrp="1"/>
          </p:cNvSpPr>
          <p:nvPr>
            <p:ph type="body" idx="1"/>
          </p:nvPr>
        </p:nvSpPr>
        <p:spPr>
          <a:xfrm>
            <a:off x="4985516" y="4735799"/>
            <a:ext cx="6470693" cy="605256"/>
          </a:xfrm>
        </p:spPr>
        <p:txBody>
          <a:bodyPr vert="horz" lIns="91440" tIns="45720" rIns="91440" bIns="45720" rtlCol="0">
            <a:normAutofit/>
          </a:bodyPr>
          <a:lstStyle/>
          <a:p>
            <a:pPr>
              <a:lnSpc>
                <a:spcPct val="100000"/>
              </a:lnSpc>
            </a:pPr>
            <a:endParaRPr lang="en-US"/>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1739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674352"/>
            <a:ext cx="10039739" cy="3139321"/>
          </a:xfrm>
        </p:spPr>
        <p:txBody>
          <a:bodyPr anchor="ctr">
            <a:spAutoFit/>
          </a:bodyPr>
          <a:lstStyle/>
          <a:p>
            <a:r>
              <a:rPr lang="en-US" sz="4400" dirty="0">
                <a:solidFill>
                  <a:schemeClr val="bg1"/>
                </a:solidFill>
              </a:rPr>
              <a:t>Mortify therefore your members which are upon the earth; fornication, uncleanness, inordinate affection, evil concupiscence, and covetousness, which is idolatry: </a:t>
            </a:r>
            <a:br>
              <a:rPr lang="en-US" sz="4400" dirty="0">
                <a:solidFill>
                  <a:schemeClr val="bg1"/>
                </a:solidFill>
              </a:rPr>
            </a:br>
            <a:r>
              <a:rPr lang="en-US" sz="4400" dirty="0">
                <a:solidFill>
                  <a:schemeClr val="accent1"/>
                </a:solidFill>
              </a:rPr>
              <a:t>(Colossians 3:5 KJV</a:t>
            </a:r>
            <a:r>
              <a:rPr lang="en-US" dirty="0">
                <a:solidFill>
                  <a:schemeClr val="accent1"/>
                </a:solidFill>
              </a:rPr>
              <a:t>)</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01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588448"/>
            <a:ext cx="10039739" cy="1311128"/>
          </a:xfrm>
        </p:spPr>
        <p:txBody>
          <a:bodyPr anchor="ctr">
            <a:spAutoFit/>
          </a:bodyPr>
          <a:lstStyle/>
          <a:p>
            <a:r>
              <a:rPr lang="en-US" sz="4400" dirty="0">
                <a:solidFill>
                  <a:schemeClr val="bg1"/>
                </a:solidFill>
              </a:rPr>
              <a:t>Thou shalt have no other gods before me. </a:t>
            </a:r>
            <a:br>
              <a:rPr lang="en-US" sz="4400" dirty="0">
                <a:solidFill>
                  <a:schemeClr val="bg1"/>
                </a:solidFill>
              </a:rPr>
            </a:br>
            <a:r>
              <a:rPr lang="en-US" sz="4400" dirty="0">
                <a:solidFill>
                  <a:schemeClr val="accent1"/>
                </a:solidFill>
              </a:rPr>
              <a:t>(Exodus 20:3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0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979051"/>
            <a:ext cx="10039739" cy="2529923"/>
          </a:xfrm>
        </p:spPr>
        <p:txBody>
          <a:bodyPr anchor="ctr">
            <a:spAutoFit/>
          </a:bodyPr>
          <a:lstStyle/>
          <a:p>
            <a:r>
              <a:rPr lang="en-US" sz="4400" dirty="0">
                <a:solidFill>
                  <a:schemeClr val="bg1"/>
                </a:solidFill>
              </a:rPr>
              <a:t>Whosoever </a:t>
            </a:r>
            <a:r>
              <a:rPr lang="en-US" sz="4400" dirty="0" err="1">
                <a:solidFill>
                  <a:schemeClr val="bg1"/>
                </a:solidFill>
              </a:rPr>
              <a:t>committeth</a:t>
            </a:r>
            <a:r>
              <a:rPr lang="en-US" sz="4400" dirty="0">
                <a:solidFill>
                  <a:schemeClr val="bg1"/>
                </a:solidFill>
              </a:rPr>
              <a:t> sin </a:t>
            </a:r>
            <a:r>
              <a:rPr lang="en-US" sz="4400" dirty="0" err="1">
                <a:solidFill>
                  <a:schemeClr val="bg1"/>
                </a:solidFill>
              </a:rPr>
              <a:t>transgresseth</a:t>
            </a:r>
            <a:r>
              <a:rPr lang="en-US" sz="4400" dirty="0">
                <a:solidFill>
                  <a:schemeClr val="bg1"/>
                </a:solidFill>
              </a:rPr>
              <a:t> also the law: for sin is the transgression of the law. </a:t>
            </a:r>
            <a:br>
              <a:rPr lang="en-US" sz="4400" dirty="0">
                <a:solidFill>
                  <a:schemeClr val="bg1"/>
                </a:solidFill>
              </a:rPr>
            </a:br>
            <a:r>
              <a:rPr lang="en-US" sz="4400" dirty="0">
                <a:solidFill>
                  <a:schemeClr val="accent1"/>
                </a:solidFill>
              </a:rPr>
              <a:t>(1 John 3:4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schemeClr>
            </a:gs>
            <a:gs pos="70000">
              <a:schemeClr val="tx1"/>
            </a:gs>
            <a:gs pos="83000">
              <a:schemeClr val="tx1"/>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E535-8E4C-402B-9A96-9E7B359C9256}"/>
              </a:ext>
            </a:extLst>
          </p:cNvPr>
          <p:cNvSpPr>
            <a:spLocks noGrp="1"/>
          </p:cNvSpPr>
          <p:nvPr>
            <p:ph type="title"/>
          </p:nvPr>
        </p:nvSpPr>
        <p:spPr>
          <a:xfrm>
            <a:off x="1076130" y="1283749"/>
            <a:ext cx="10039739" cy="1920526"/>
          </a:xfrm>
        </p:spPr>
        <p:txBody>
          <a:bodyPr anchor="ctr">
            <a:spAutoFit/>
          </a:bodyPr>
          <a:lstStyle/>
          <a:p>
            <a:r>
              <a:rPr lang="en-US" sz="4400" dirty="0">
                <a:solidFill>
                  <a:schemeClr val="bg1"/>
                </a:solidFill>
              </a:rPr>
              <a:t>Therefore to him that </a:t>
            </a:r>
            <a:r>
              <a:rPr lang="en-US" sz="4400" dirty="0" err="1">
                <a:solidFill>
                  <a:schemeClr val="bg1"/>
                </a:solidFill>
              </a:rPr>
              <a:t>knoweth</a:t>
            </a:r>
            <a:r>
              <a:rPr lang="en-US" sz="4400" dirty="0">
                <a:solidFill>
                  <a:schemeClr val="bg1"/>
                </a:solidFill>
              </a:rPr>
              <a:t> to do good, and doeth it not, to him it is sin. </a:t>
            </a:r>
            <a:br>
              <a:rPr lang="en-US" sz="4400" dirty="0">
                <a:solidFill>
                  <a:schemeClr val="bg1"/>
                </a:solidFill>
              </a:rPr>
            </a:br>
            <a:r>
              <a:rPr lang="en-US" sz="4400" dirty="0">
                <a:solidFill>
                  <a:schemeClr val="accent1"/>
                </a:solidFill>
              </a:rPr>
              <a:t>(James 4:17 KJV)</a:t>
            </a:r>
          </a:p>
        </p:txBody>
      </p:sp>
      <p:sp>
        <p:nvSpPr>
          <p:cNvPr id="3" name="Rectangle 2">
            <a:extLst>
              <a:ext uri="{FF2B5EF4-FFF2-40B4-BE49-F238E27FC236}">
                <a16:creationId xmlns:a16="http://schemas.microsoft.com/office/drawing/2014/main" id="{43C0A1B1-7584-4CBD-A597-D4CEB7B8B778}"/>
              </a:ext>
            </a:extLst>
          </p:cNvPr>
          <p:cNvSpPr/>
          <p:nvPr/>
        </p:nvSpPr>
        <p:spPr>
          <a:xfrm>
            <a:off x="0" y="6410131"/>
            <a:ext cx="12192000" cy="447869"/>
          </a:xfrm>
          <a:prstGeom prst="rect">
            <a:avLst/>
          </a:prstGeom>
          <a:solidFill>
            <a:srgbClr val="26262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73198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273</TotalTime>
  <Words>1132</Words>
  <Application>Microsoft Office PowerPoint</Application>
  <PresentationFormat>Widescreen</PresentationFormat>
  <Paragraphs>42</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 Nova</vt:lpstr>
      <vt:lpstr>Arial Nova Light</vt:lpstr>
      <vt:lpstr>Calibri</vt:lpstr>
      <vt:lpstr>RetrospectVTI</vt:lpstr>
      <vt:lpstr>PowerPoint Presentation</vt:lpstr>
      <vt:lpstr>PowerPoint Presentation</vt:lpstr>
      <vt:lpstr>Coming to Jesus Brings Joy! Acts 8:35-39 Acts 16:31-34</vt:lpstr>
      <vt:lpstr>AN ACROSTIC VIEW OF THE RICH YOUNG MAN’S CONDITION</vt:lpstr>
      <vt:lpstr>SINFUL</vt:lpstr>
      <vt:lpstr>Mortify therefore your members which are upon the earth; fornication, uncleanness, inordinate affection, evil concupiscence, and covetousness, which is idolatry:  (Colossians 3:5 KJV)</vt:lpstr>
      <vt:lpstr>Thou shalt have no other gods before me.  (Exodus 20:3 KJV)</vt:lpstr>
      <vt:lpstr>Whosoever committeth sin transgresseth also the law: for sin is the transgression of the law.  (1 John 3:4 KJV)</vt:lpstr>
      <vt:lpstr>Therefore to him that knoweth to do good, and doeth it not, to him it is sin.  (James 4:17 KJV)</vt:lpstr>
      <vt:lpstr>OPINIONATED</vt:lpstr>
      <vt:lpstr>For we walk by faith, not by sight: (2 Corinthians 5:7 KJV)</vt:lpstr>
      <vt:lpstr>I am crucified with Christ: nevertheless I live; yet not I, but Christ liveth in me: and the life which I now live in the flesh I live by the faith of the Son of God, who loved me, and gave himself for me.  (Galatians 2:20 KJV)</vt:lpstr>
      <vt:lpstr>So then faith cometh by hearing, and hearing by the word of God.  (Romans 10:17 KJV)</vt:lpstr>
      <vt:lpstr>RASH</vt:lpstr>
      <vt:lpstr>For what shall it profit a man, if he shall gain the whole world, and lose his own soul? Or what shall a man give in exchange for his soul?  (Mark 8:36-37 KJV)</vt:lpstr>
      <vt:lpstr>And she shall bring forth a son, and thou shalt call his name JESUS: for he shall save his people from their sins.  (Matthew 1:21 KJV)</vt:lpstr>
      <vt:lpstr>And ye will not come to me, that ye might have life.  (John 5:40 KJV)</vt:lpstr>
      <vt:lpstr>Then spake Jesus again unto them, saying, I am the light of the world: he that followeth me shall not walk in darkness, but shall have the light of life.  (John 8:12 KJV)</vt:lpstr>
      <vt:lpstr>Again, the kingdom of heaven is like unto a merchant man, seeking goodly pearls: Who, when he had found one pearl of great price, went and sold all that he had, and bought it.  (Matthew 13:45-46 KJV)</vt:lpstr>
      <vt:lpstr>REBELLIUS</vt:lpstr>
      <vt:lpstr>And Samuel said, Hath the LORD as great delight in burnt offerings and sacrifices, as in obeying the voice of the LORD? Behold, to obey is better than sacrifice, and to hearken than the fat of rams. For rebellion is as the sin of witchcraft, and stubbornness is as iniquity and idolatry. Because thou hast rejected the word of the LORD, he hath also rejected thee from being king.  (1 Samuel 15:22-23 KJV)</vt:lpstr>
      <vt:lpstr>O LORD, I know that the way of man is not in himself: it is not in man that walketh to direct his steps.  (Jeremiah 10:23 KJV)</vt:lpstr>
      <vt:lpstr>Though he were a Son, yet learned he obedience by the things which he suffered; And being made perfect, he became the author of eternal salvation unto all them that obey him;  (Hebrews 5:8-9 KJV)</vt:lpstr>
      <vt:lpstr>OPULENT</vt:lpstr>
      <vt:lpstr>And he said unto them, Take heed, and beware of covetousness: for a man's life consisteth not in the abundance of the things which he possesseth.  (Luke 12:15 KJV)</vt:lpstr>
      <vt:lpstr>When the even was come, there came a rich man of Arimathaea, named Joseph, who also himself was Jesus' disciple: He went to Pilate, and begged the body of Jesus. Then Pilate commanded the body to be delivered. And when Joseph had taken the body, he wrapped it in a clean linen cloth, And laid it in his own new tomb, which he had hewn out in the rock: and he rolled a great stone to the door of the sepulchre, and departed.  (Matthew 27:57-60 KJV)</vt:lpstr>
      <vt:lpstr>Charge them that are rich in this world, that they be not highminded, nor trust in uncertain riches, but in the living God, who giveth us richly all things to enjoy; That they do good, that they be rich in good works, ready to distribute, willing to communicate;  (1 Timothy 6:17-18 KJV)</vt:lpstr>
      <vt:lpstr>WILLFUL</vt:lpstr>
      <vt:lpstr>And if it seem evil unto you to serve the LORD, choose you this day whom ye will serve; whether the gods which your fathers served that were on the other side of the flood, or the gods of the Amorites, in whose land ye dwell: but as for me and my house, we will serve the LORD.  (Joshua 24:15 KJV)</vt:lpstr>
      <vt:lpstr>O Jerusalem, Jerusalem, thou that killest the prophets, and stonest them which are sent unto thee, how often would I have gathered thy children together, even as a hen gathereth her chickens under her wings, and ye would not!  (Matthew 23:37 KJV)</vt:lpstr>
      <vt:lpstr>Then Paul and Barnabas waxed bold, and said, It was necessary that the word of God should first have been spoken to you: but seeing ye put it from you, and judge yourselves unworthy of everlasting life, lo, we turn to the Gentiles.  (Acts 13:46 KJV)</vt:lpstr>
      <vt:lpstr>FRUSTRATED</vt:lpstr>
      <vt:lpstr>No man can serve two masters: for either he will hate the one, and love the other; or else he will hold to the one, and despise the other. Ye cannot serve God and mammon.  (Matthew 6:24 KJV)</vt:lpstr>
      <vt:lpstr>But seek ye first the kingdom of God, and his righteousness; and all these things shall be added unto you.  (Matthew 6:33 KJV)</vt:lpstr>
      <vt:lpstr>UREPENTANT</vt:lpstr>
      <vt:lpstr>Bring forth therefore fruits meet for repentance:  (Matthew 3:8 KJV)</vt:lpstr>
      <vt:lpstr>I tell you, Nay: but, except ye repent, ye shall all likewise perish.  (Luke 13:3 KJV)</vt:lpstr>
      <vt:lpstr>And the times of this ignorance God winked at; but now commandeth all men every where to repent:  (Acts 17:30 KJV)</vt:lpstr>
      <vt:lpstr>LOST</vt:lpstr>
      <vt:lpstr>Jesus saith unto him, I am the way, the truth, and the life: no man cometh unto the Father, but by me.  (John 14:6 KJV)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WENT AWAY SORROWFUL</dc:title>
  <dc:creator>Jack McNiel</dc:creator>
  <cp:lastModifiedBy>Oak Grove</cp:lastModifiedBy>
  <cp:revision>8</cp:revision>
  <dcterms:created xsi:type="dcterms:W3CDTF">2021-06-30T16:45:15Z</dcterms:created>
  <dcterms:modified xsi:type="dcterms:W3CDTF">2021-07-04T20:45:27Z</dcterms:modified>
</cp:coreProperties>
</file>