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0" r:id="rId6"/>
    <p:sldId id="264" r:id="rId7"/>
    <p:sldId id="265" r:id="rId8"/>
    <p:sldId id="266" r:id="rId9"/>
    <p:sldId id="267" r:id="rId10"/>
    <p:sldId id="268" r:id="rId11"/>
    <p:sldId id="269" r:id="rId12"/>
    <p:sldId id="270" r:id="rId13"/>
    <p:sldId id="271" r:id="rId14"/>
    <p:sldId id="272" r:id="rId15"/>
    <p:sldId id="257" r:id="rId16"/>
    <p:sldId id="273" r:id="rId17"/>
    <p:sldId id="274" r:id="rId18"/>
    <p:sldId id="275"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ADC3"/>
    <a:srgbClr val="5585C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90"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dirty="0"/>
              <a:t>Click to edit Master title style</a:t>
            </a:r>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83135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780242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31710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78619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970296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405440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428805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50051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616046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27492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0D4E46AA-1EC0-4433-9956-E798E94A6FB7}" type="datetimeFigureOut">
              <a:rPr lang="en-US" smtClean="0"/>
              <a:t>2/19/2023</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906871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0"/>
            <a:ext cx="10363200" cy="131444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853369"/>
            <a:ext cx="10363200" cy="308846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0D4E46AA-1EC0-4433-9956-E798E94A6FB7}" type="datetimeFigureOut">
              <a:rPr lang="en-US" smtClean="0"/>
              <a:pPr/>
              <a:t>2/19/2023</a:t>
            </a:fld>
            <a:endParaRPr lang="en-US" dirty="0"/>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38C08-47C7-4847-B0BE-B9D8DEEB3D1B}" type="slidenum">
              <a:rPr lang="en-US" smtClean="0"/>
              <a:pPr/>
              <a:t>‹#›</a:t>
            </a:fld>
            <a:endParaRPr lang="en-US" dirty="0"/>
          </a:p>
        </p:txBody>
      </p:sp>
      <p:cxnSp>
        <p:nvCxnSpPr>
          <p:cNvPr id="7" name="Straight Connector 6">
            <a:extLst>
              <a:ext uri="{FF2B5EF4-FFF2-40B4-BE49-F238E27FC236}">
                <a16:creationId xmlns:a16="http://schemas.microsoft.com/office/drawing/2014/main"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636472"/>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274320" indent="0" algn="l" defTabSz="914400" rtl="0" eaLnBrk="1" latinLnBrk="0" hangingPunct="1">
        <a:lnSpc>
          <a:spcPct val="120000"/>
        </a:lnSpc>
        <a:spcBef>
          <a:spcPts val="500"/>
        </a:spcBef>
        <a:buSzPct val="87000"/>
        <a:buFontTx/>
        <a:buNone/>
        <a:defRPr sz="1800"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594360" indent="0" algn="l" defTabSz="914400" rtl="0" eaLnBrk="1" latinLnBrk="0" hangingPunct="1">
        <a:lnSpc>
          <a:spcPct val="120000"/>
        </a:lnSpc>
        <a:spcBef>
          <a:spcPts val="500"/>
        </a:spcBef>
        <a:buSzPct val="87000"/>
        <a:buFontTx/>
        <a:buNone/>
        <a:defRPr sz="1400"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094A28B-4615-673D-52BB-196C9143D934}"/>
              </a:ext>
            </a:extLst>
          </p:cNvPr>
          <p:cNvPicPr>
            <a:picLocks noChangeAspect="1"/>
          </p:cNvPicPr>
          <p:nvPr/>
        </p:nvPicPr>
        <p:blipFill rotWithShape="1">
          <a:blip r:embed="rId2"/>
          <a:srcRect t="15730"/>
          <a:stretch/>
        </p:blipFill>
        <p:spPr>
          <a:xfrm>
            <a:off x="1" y="10"/>
            <a:ext cx="12192000" cy="6857990"/>
          </a:xfrm>
          <a:prstGeom prst="rect">
            <a:avLst/>
          </a:prstGeom>
        </p:spPr>
      </p:pic>
      <p:sp useBgFill="1">
        <p:nvSpPr>
          <p:cNvPr id="27" name="Rectangle 10">
            <a:extLst>
              <a:ext uri="{FF2B5EF4-FFF2-40B4-BE49-F238E27FC236}">
                <a16:creationId xmlns:a16="http://schemas.microsoft.com/office/drawing/2014/main" id="{D30DD7D3-2712-4491-B2C2-5FC23330C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7051" y="1066800"/>
            <a:ext cx="5699422" cy="47244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FEF62-63FE-D40B-9C3D-359C7DDCC754}"/>
              </a:ext>
            </a:extLst>
          </p:cNvPr>
          <p:cNvSpPr>
            <a:spLocks noGrp="1"/>
          </p:cNvSpPr>
          <p:nvPr>
            <p:ph type="ctrTitle"/>
          </p:nvPr>
        </p:nvSpPr>
        <p:spPr>
          <a:xfrm>
            <a:off x="1736256" y="1562101"/>
            <a:ext cx="4240471" cy="2954655"/>
          </a:xfrm>
        </p:spPr>
        <p:txBody>
          <a:bodyPr anchor="t">
            <a:spAutoFit/>
          </a:bodyPr>
          <a:lstStyle/>
          <a:p>
            <a:r>
              <a:rPr lang="en-US" sz="6600" b="1" dirty="0">
                <a:effectLst>
                  <a:outerShdw blurRad="38100" dist="38100" dir="2700000" algn="tl">
                    <a:srgbClr val="000000">
                      <a:alpha val="43137"/>
                    </a:srgbClr>
                  </a:outerShdw>
                </a:effectLst>
              </a:rPr>
              <a:t>Heaven</a:t>
            </a:r>
            <a:r>
              <a:rPr lang="en-US" sz="6000" b="1" dirty="0">
                <a:effectLst>
                  <a:outerShdw blurRad="38100" dist="38100" dir="2700000" algn="tl">
                    <a:srgbClr val="000000">
                      <a:alpha val="43137"/>
                    </a:srgbClr>
                  </a:outerShdw>
                </a:effectLst>
              </a:rPr>
              <a:t>:</a:t>
            </a:r>
            <a:br>
              <a:rPr lang="en-US" sz="6000" b="1" dirty="0">
                <a:effectLst>
                  <a:outerShdw blurRad="38100" dist="38100" dir="2700000" algn="tl">
                    <a:srgbClr val="000000">
                      <a:alpha val="43137"/>
                    </a:srgbClr>
                  </a:outerShdw>
                </a:effectLst>
              </a:rPr>
            </a:br>
            <a:r>
              <a:rPr lang="en-US" sz="6000" b="1" dirty="0">
                <a:effectLst>
                  <a:outerShdw blurRad="38100" dist="38100" dir="2700000" algn="tl">
                    <a:srgbClr val="000000">
                      <a:alpha val="43137"/>
                    </a:srgbClr>
                  </a:outerShdw>
                </a:effectLst>
              </a:rPr>
              <a:t>The Home of Our Soul</a:t>
            </a:r>
          </a:p>
        </p:txBody>
      </p:sp>
      <p:sp>
        <p:nvSpPr>
          <p:cNvPr id="3" name="Subtitle 2">
            <a:extLst>
              <a:ext uri="{FF2B5EF4-FFF2-40B4-BE49-F238E27FC236}">
                <a16:creationId xmlns:a16="http://schemas.microsoft.com/office/drawing/2014/main" id="{BE3555EC-C2C0-C86C-04F0-334A631D4CFB}"/>
              </a:ext>
            </a:extLst>
          </p:cNvPr>
          <p:cNvSpPr>
            <a:spLocks noGrp="1"/>
          </p:cNvSpPr>
          <p:nvPr>
            <p:ph type="subTitle" idx="1"/>
          </p:nvPr>
        </p:nvSpPr>
        <p:spPr>
          <a:xfrm>
            <a:off x="1737792" y="4358567"/>
            <a:ext cx="4238935" cy="875824"/>
          </a:xfrm>
        </p:spPr>
        <p:txBody>
          <a:bodyPr>
            <a:normAutofit/>
          </a:bodyPr>
          <a:lstStyle/>
          <a:p>
            <a:endParaRPr lang="en-US"/>
          </a:p>
        </p:txBody>
      </p:sp>
      <p:cxnSp>
        <p:nvCxnSpPr>
          <p:cNvPr id="13" name="Straight Connector 12">
            <a:extLst>
              <a:ext uri="{FF2B5EF4-FFF2-40B4-BE49-F238E27FC236}">
                <a16:creationId xmlns:a16="http://schemas.microsoft.com/office/drawing/2014/main" id="{FFD0734C-004D-4938-8EA0-2C3867A11A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60419" y="5780876"/>
            <a:ext cx="570258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4197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Life in the City: </a:t>
            </a:r>
            <a:r>
              <a:rPr lang="en-US" sz="3600" b="1" dirty="0">
                <a:solidFill>
                  <a:srgbClr val="5FADC3"/>
                </a:solidFill>
                <a:effectLst>
                  <a:outerShdw blurRad="38100" dist="38100" dir="2700000" algn="tl">
                    <a:srgbClr val="000000">
                      <a:alpha val="43137"/>
                    </a:srgbClr>
                  </a:outerShdw>
                </a:effectLst>
              </a:rPr>
              <a:t>All Inclusive Happiness</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831242"/>
          </a:xfrm>
        </p:spPr>
        <p:txBody>
          <a:bodyPr wrap="square">
            <a:spAutoFit/>
          </a:bodyPr>
          <a:lstStyle/>
          <a:p>
            <a:r>
              <a:rPr lang="en-US" sz="3200" b="1" dirty="0">
                <a:effectLst>
                  <a:outerShdw blurRad="38100" dist="38100" dir="2700000" algn="tl">
                    <a:srgbClr val="000000">
                      <a:alpha val="43137"/>
                    </a:srgbClr>
                  </a:outerShdw>
                </a:effectLst>
              </a:rPr>
              <a:t>Today “big cities” = crime, violence, etc.</a:t>
            </a:r>
          </a:p>
          <a:p>
            <a:r>
              <a:rPr lang="en-US" sz="3200" b="1" dirty="0">
                <a:effectLst>
                  <a:outerShdw blurRad="38100" dist="38100" dir="2700000" algn="tl">
                    <a:srgbClr val="000000">
                      <a:alpha val="43137"/>
                    </a:srgbClr>
                  </a:outerShdw>
                </a:effectLst>
              </a:rPr>
              <a:t>People don’t feel safe; lock doors.</a:t>
            </a:r>
          </a:p>
          <a:p>
            <a:r>
              <a:rPr lang="en-US" sz="3200" b="1" dirty="0">
                <a:effectLst>
                  <a:outerShdw blurRad="38100" dist="38100" dir="2700000" algn="tl">
                    <a:srgbClr val="000000">
                      <a:alpha val="43137"/>
                    </a:srgbClr>
                  </a:outerShdw>
                </a:effectLst>
              </a:rPr>
              <a:t>In Heaven no fear or suffering. Rev. 21:8, 4</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789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Life in the City: </a:t>
            </a:r>
            <a:r>
              <a:rPr lang="en-US" sz="3600" b="1" dirty="0">
                <a:solidFill>
                  <a:srgbClr val="5FADC3"/>
                </a:solidFill>
                <a:effectLst>
                  <a:outerShdw blurRad="38100" dist="38100" dir="2700000" algn="tl">
                    <a:srgbClr val="000000">
                      <a:alpha val="43137"/>
                    </a:srgbClr>
                  </a:outerShdw>
                </a:effectLst>
              </a:rPr>
              <a:t>All Inclusive Happiness</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831242"/>
          </a:xfrm>
        </p:spPr>
        <p:txBody>
          <a:bodyPr wrap="square">
            <a:spAutoFit/>
          </a:bodyPr>
          <a:lstStyle/>
          <a:p>
            <a:r>
              <a:rPr lang="en-US" sz="3200" b="1" dirty="0">
                <a:effectLst>
                  <a:outerShdw blurRad="38100" dist="38100" dir="2700000" algn="tl">
                    <a:srgbClr val="000000">
                      <a:alpha val="43137"/>
                    </a:srgbClr>
                  </a:outerShdw>
                </a:effectLst>
              </a:rPr>
              <a:t>Water of life.</a:t>
            </a:r>
          </a:p>
          <a:p>
            <a:r>
              <a:rPr lang="en-US" sz="3200" b="1" dirty="0">
                <a:effectLst>
                  <a:outerShdw blurRad="38100" dist="38100" dir="2700000" algn="tl">
                    <a:srgbClr val="000000">
                      <a:alpha val="43137"/>
                    </a:srgbClr>
                  </a:outerShdw>
                </a:effectLst>
              </a:rPr>
              <a:t>Tree of life.</a:t>
            </a:r>
          </a:p>
          <a:p>
            <a:r>
              <a:rPr lang="en-US" sz="3200" b="1" dirty="0">
                <a:effectLst>
                  <a:outerShdw blurRad="38100" dist="38100" dir="2700000" algn="tl">
                    <a:srgbClr val="000000">
                      <a:alpha val="43137"/>
                    </a:srgbClr>
                  </a:outerShdw>
                </a:effectLst>
              </a:rPr>
              <a:t>In these symbols we see images of the truth that God will take care of everything we need… </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0209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588127"/>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Life in the City: </a:t>
            </a:r>
            <a:r>
              <a:rPr lang="en-US" sz="3600" b="1" dirty="0">
                <a:solidFill>
                  <a:srgbClr val="5FADC3"/>
                </a:solidFill>
                <a:effectLst>
                  <a:outerShdw blurRad="38100" dist="38100" dir="2700000" algn="tl">
                    <a:srgbClr val="000000">
                      <a:alpha val="43137"/>
                    </a:srgbClr>
                  </a:outerShdw>
                </a:effectLst>
              </a:rPr>
              <a:t>Inconceivable Privileges</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756527"/>
            <a:ext cx="5341236" cy="3496791"/>
          </a:xfrm>
        </p:spPr>
        <p:txBody>
          <a:bodyPr wrap="square">
            <a:spAutoFit/>
          </a:bodyPr>
          <a:lstStyle/>
          <a:p>
            <a:r>
              <a:rPr lang="en-US" sz="3200" b="1" dirty="0">
                <a:effectLst>
                  <a:outerShdw blurRad="38100" dist="38100" dir="2700000" algn="tl">
                    <a:srgbClr val="000000">
                      <a:alpha val="43137"/>
                    </a:srgbClr>
                  </a:outerShdw>
                </a:effectLst>
              </a:rPr>
              <a:t>Presence of God</a:t>
            </a:r>
          </a:p>
          <a:p>
            <a:r>
              <a:rPr lang="en-US" sz="3200" b="1" dirty="0">
                <a:effectLst>
                  <a:outerShdw blurRad="38100" dist="38100" dir="2700000" algn="tl">
                    <a:srgbClr val="000000">
                      <a:alpha val="43137"/>
                    </a:srgbClr>
                  </a:outerShdw>
                </a:effectLst>
              </a:rPr>
              <a:t>Inherit blessings</a:t>
            </a:r>
          </a:p>
          <a:p>
            <a:r>
              <a:rPr lang="en-US" sz="3200" b="1" dirty="0">
                <a:effectLst>
                  <a:outerShdw blurRad="38100" dist="38100" dir="2700000" algn="tl">
                    <a:srgbClr val="000000">
                      <a:alpha val="43137"/>
                    </a:srgbClr>
                  </a:outerShdw>
                </a:effectLst>
              </a:rPr>
              <a:t>God / Lamb is the Light</a:t>
            </a:r>
          </a:p>
          <a:p>
            <a:r>
              <a:rPr lang="en-US" sz="3200" b="1" dirty="0">
                <a:effectLst>
                  <a:outerShdw blurRad="38100" dist="38100" dir="2700000" algn="tl">
                    <a:srgbClr val="000000">
                      <a:alpha val="43137"/>
                    </a:srgbClr>
                  </a:outerShdw>
                </a:effectLst>
              </a:rPr>
              <a:t>His name upon us.</a:t>
            </a:r>
          </a:p>
          <a:p>
            <a:r>
              <a:rPr lang="en-US" sz="3200" b="1" dirty="0">
                <a:effectLst>
                  <a:outerShdw blurRad="38100" dist="38100" dir="2700000" algn="tl">
                    <a:srgbClr val="000000">
                      <a:alpha val="43137"/>
                    </a:srgbClr>
                  </a:outerShdw>
                </a:effectLst>
              </a:rPr>
              <a:t>Reign w/ Him forever</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5036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1290584"/>
            <a:ext cx="5341236" cy="4884863"/>
          </a:xfrm>
        </p:spPr>
        <p:txBody>
          <a:bodyPr wrap="square">
            <a:spAutoFit/>
          </a:bodyPr>
          <a:lstStyle/>
          <a:p>
            <a:pPr marL="0" indent="0">
              <a:buNone/>
            </a:pPr>
            <a:r>
              <a:rPr lang="en-US" sz="3200" b="1" dirty="0">
                <a:effectLst>
                  <a:outerShdw blurRad="38100" dist="38100" dir="2700000" algn="tl">
                    <a:srgbClr val="000000">
                      <a:alpha val="43137"/>
                    </a:srgbClr>
                  </a:outerShdw>
                </a:effectLst>
              </a:rPr>
              <a:t>“So, whatever burden must be borne now, whatever sacrifice must be made, whatever condition must be met, yea, whatever price must be paid, let us gladly meet the challenge….”</a:t>
            </a:r>
          </a:p>
          <a:p>
            <a:pPr marL="0" indent="0">
              <a:buNone/>
            </a:pPr>
            <a:r>
              <a:rPr lang="en-US" sz="3200" b="1" dirty="0">
                <a:effectLst>
                  <a:outerShdw blurRad="38100" dist="38100" dir="2700000" algn="tl">
                    <a:srgbClr val="000000">
                      <a:alpha val="43137"/>
                    </a:srgbClr>
                  </a:outerShdw>
                </a:effectLst>
              </a:rPr>
              <a:t>(Wendell Winkler)</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6080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1290584"/>
            <a:ext cx="5341236" cy="4884863"/>
          </a:xfrm>
        </p:spPr>
        <p:txBody>
          <a:bodyPr wrap="square">
            <a:spAutoFit/>
          </a:bodyPr>
          <a:lstStyle/>
          <a:p>
            <a:pPr marL="0" indent="0">
              <a:buNone/>
            </a:pPr>
            <a:r>
              <a:rPr lang="en-US" sz="3200" b="1" dirty="0">
                <a:effectLst>
                  <a:outerShdw blurRad="38100" dist="38100" dir="2700000" algn="tl">
                    <a:srgbClr val="000000">
                      <a:alpha val="43137"/>
                    </a:srgbClr>
                  </a:outerShdw>
                </a:effectLst>
              </a:rPr>
              <a:t>“…For, throughout those ceaseless ages encased in the walls of jasper as we walk the street of gold, we will be heard to say, as did the queen of Sheba, ‘The half has never yet been told…’” </a:t>
            </a:r>
          </a:p>
          <a:p>
            <a:pPr marL="0" indent="0">
              <a:buNone/>
            </a:pPr>
            <a:r>
              <a:rPr lang="en-US" sz="3200" b="1" dirty="0">
                <a:effectLst>
                  <a:outerShdw blurRad="38100" dist="38100" dir="2700000" algn="tl">
                    <a:srgbClr val="000000">
                      <a:alpha val="43137"/>
                    </a:srgbClr>
                  </a:outerShdw>
                </a:effectLst>
              </a:rPr>
              <a:t>(Wendell Winkler)</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1213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094A28B-4615-673D-52BB-196C9143D934}"/>
              </a:ext>
            </a:extLst>
          </p:cNvPr>
          <p:cNvPicPr>
            <a:picLocks noChangeAspect="1"/>
          </p:cNvPicPr>
          <p:nvPr/>
        </p:nvPicPr>
        <p:blipFill rotWithShape="1">
          <a:blip r:embed="rId2"/>
          <a:srcRect t="15730"/>
          <a:stretch/>
        </p:blipFill>
        <p:spPr>
          <a:xfrm>
            <a:off x="1" y="10"/>
            <a:ext cx="12192000" cy="6857990"/>
          </a:xfrm>
          <a:prstGeom prst="rect">
            <a:avLst/>
          </a:prstGeom>
        </p:spPr>
      </p:pic>
      <p:sp useBgFill="1">
        <p:nvSpPr>
          <p:cNvPr id="27" name="Rectangle 10">
            <a:extLst>
              <a:ext uri="{FF2B5EF4-FFF2-40B4-BE49-F238E27FC236}">
                <a16:creationId xmlns:a16="http://schemas.microsoft.com/office/drawing/2014/main" id="{D30DD7D3-2712-4491-B2C2-5FC23330C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7051" y="1066800"/>
            <a:ext cx="5699422" cy="47244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CFEF62-63FE-D40B-9C3D-359C7DDCC754}"/>
              </a:ext>
            </a:extLst>
          </p:cNvPr>
          <p:cNvSpPr>
            <a:spLocks noGrp="1"/>
          </p:cNvSpPr>
          <p:nvPr>
            <p:ph type="ctrTitle"/>
          </p:nvPr>
        </p:nvSpPr>
        <p:spPr>
          <a:xfrm>
            <a:off x="1736256" y="1562101"/>
            <a:ext cx="4240471" cy="2954655"/>
          </a:xfrm>
        </p:spPr>
        <p:txBody>
          <a:bodyPr anchor="t">
            <a:spAutoFit/>
          </a:bodyPr>
          <a:lstStyle/>
          <a:p>
            <a:r>
              <a:rPr lang="en-US" sz="6600" b="1" dirty="0">
                <a:effectLst>
                  <a:outerShdw blurRad="38100" dist="38100" dir="2700000" algn="tl">
                    <a:srgbClr val="000000">
                      <a:alpha val="43137"/>
                    </a:srgbClr>
                  </a:outerShdw>
                </a:effectLst>
              </a:rPr>
              <a:t>Heaven</a:t>
            </a:r>
            <a:r>
              <a:rPr lang="en-US" sz="6000" b="1" dirty="0">
                <a:effectLst>
                  <a:outerShdw blurRad="38100" dist="38100" dir="2700000" algn="tl">
                    <a:srgbClr val="000000">
                      <a:alpha val="43137"/>
                    </a:srgbClr>
                  </a:outerShdw>
                </a:effectLst>
              </a:rPr>
              <a:t>:</a:t>
            </a:r>
            <a:br>
              <a:rPr lang="en-US" sz="6000" b="1" dirty="0">
                <a:effectLst>
                  <a:outerShdw blurRad="38100" dist="38100" dir="2700000" algn="tl">
                    <a:srgbClr val="000000">
                      <a:alpha val="43137"/>
                    </a:srgbClr>
                  </a:outerShdw>
                </a:effectLst>
              </a:rPr>
            </a:br>
            <a:r>
              <a:rPr lang="en-US" sz="6000" b="1" dirty="0">
                <a:effectLst>
                  <a:outerShdw blurRad="38100" dist="38100" dir="2700000" algn="tl">
                    <a:srgbClr val="000000">
                      <a:alpha val="43137"/>
                    </a:srgbClr>
                  </a:outerShdw>
                </a:effectLst>
              </a:rPr>
              <a:t>The Home of Our Soul</a:t>
            </a:r>
          </a:p>
        </p:txBody>
      </p:sp>
      <p:sp>
        <p:nvSpPr>
          <p:cNvPr id="3" name="Subtitle 2">
            <a:extLst>
              <a:ext uri="{FF2B5EF4-FFF2-40B4-BE49-F238E27FC236}">
                <a16:creationId xmlns:a16="http://schemas.microsoft.com/office/drawing/2014/main" id="{BE3555EC-C2C0-C86C-04F0-334A631D4CFB}"/>
              </a:ext>
            </a:extLst>
          </p:cNvPr>
          <p:cNvSpPr>
            <a:spLocks noGrp="1"/>
          </p:cNvSpPr>
          <p:nvPr>
            <p:ph type="subTitle" idx="1"/>
          </p:nvPr>
        </p:nvSpPr>
        <p:spPr>
          <a:xfrm>
            <a:off x="1737792" y="4358567"/>
            <a:ext cx="4238935" cy="875824"/>
          </a:xfrm>
        </p:spPr>
        <p:txBody>
          <a:bodyPr>
            <a:normAutofit/>
          </a:bodyPr>
          <a:lstStyle/>
          <a:p>
            <a:endParaRPr lang="en-US"/>
          </a:p>
        </p:txBody>
      </p:sp>
      <p:cxnSp>
        <p:nvCxnSpPr>
          <p:cNvPr id="13" name="Straight Connector 12">
            <a:extLst>
              <a:ext uri="{FF2B5EF4-FFF2-40B4-BE49-F238E27FC236}">
                <a16:creationId xmlns:a16="http://schemas.microsoft.com/office/drawing/2014/main" id="{FFD0734C-004D-4938-8EA0-2C3867A11A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60419" y="5780876"/>
            <a:ext cx="570258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10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Noah Never Saw a Flood</a:t>
            </a:r>
            <a:endParaRPr lang="en-US" sz="3600" b="1" dirty="0">
              <a:solidFill>
                <a:srgbClr val="5FADC3"/>
              </a:solidFill>
              <a:effectLst>
                <a:outerShdw blurRad="38100" dist="38100" dir="2700000" algn="tl">
                  <a:srgbClr val="000000">
                    <a:alpha val="43137"/>
                  </a:srgbClr>
                </a:outerShdw>
              </a:effectLst>
            </a:endParaRP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756527"/>
            <a:ext cx="5341236" cy="2649380"/>
          </a:xfrm>
        </p:spPr>
        <p:txBody>
          <a:bodyPr wrap="square">
            <a:spAutoFit/>
          </a:bodyPr>
          <a:lstStyle/>
          <a:p>
            <a:r>
              <a:rPr lang="en-US" sz="3200" b="1" dirty="0">
                <a:effectLst>
                  <a:outerShdw blurRad="38100" dist="38100" dir="2700000" algn="tl">
                    <a:srgbClr val="000000">
                      <a:alpha val="43137"/>
                    </a:srgbClr>
                  </a:outerShdw>
                </a:effectLst>
              </a:rPr>
              <a:t>Believed God.</a:t>
            </a:r>
          </a:p>
          <a:p>
            <a:r>
              <a:rPr lang="en-US" sz="3200" b="1" dirty="0">
                <a:effectLst>
                  <a:outerShdw blurRad="38100" dist="38100" dir="2700000" algn="tl">
                    <a:srgbClr val="000000">
                      <a:alpha val="43137"/>
                    </a:srgbClr>
                  </a:outerShdw>
                </a:effectLst>
              </a:rPr>
              <a:t>Built and ark.</a:t>
            </a:r>
          </a:p>
          <a:p>
            <a:r>
              <a:rPr lang="en-US" sz="3200" b="1" dirty="0">
                <a:effectLst>
                  <a:outerShdw blurRad="38100" dist="38100" dir="2700000" algn="tl">
                    <a:srgbClr val="000000">
                      <a:alpha val="43137"/>
                    </a:srgbClr>
                  </a:outerShdw>
                </a:effectLst>
              </a:rPr>
              <a:t>Delivered from an evil world.</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413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Abraham never saw Heaven</a:t>
            </a:r>
            <a:endParaRPr lang="en-US" sz="3600" b="1" dirty="0">
              <a:solidFill>
                <a:srgbClr val="5FADC3"/>
              </a:solidFill>
              <a:effectLst>
                <a:outerShdw blurRad="38100" dist="38100" dir="2700000" algn="tl">
                  <a:srgbClr val="000000">
                    <a:alpha val="43137"/>
                  </a:srgbClr>
                </a:outerShdw>
              </a:effectLst>
            </a:endParaRP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756527"/>
            <a:ext cx="5341236" cy="1930208"/>
          </a:xfrm>
        </p:spPr>
        <p:txBody>
          <a:bodyPr wrap="square">
            <a:spAutoFit/>
          </a:bodyPr>
          <a:lstStyle/>
          <a:p>
            <a:r>
              <a:rPr lang="en-US" sz="3200" b="1" dirty="0">
                <a:effectLst>
                  <a:outerShdw blurRad="38100" dist="38100" dir="2700000" algn="tl">
                    <a:srgbClr val="000000">
                      <a:alpha val="43137"/>
                    </a:srgbClr>
                  </a:outerShdw>
                </a:effectLst>
              </a:rPr>
              <a:t>But he longed for a better country…</a:t>
            </a:r>
          </a:p>
          <a:p>
            <a:pPr marL="0" indent="0">
              <a:buNone/>
            </a:pPr>
            <a:endParaRPr lang="en-US" sz="3200" b="1" dirty="0">
              <a:effectLst>
                <a:outerShdw blurRad="38100" dist="38100" dir="2700000" algn="tl">
                  <a:srgbClr val="000000">
                    <a:alpha val="43137"/>
                  </a:srgbClr>
                </a:outerShdw>
              </a:effectLst>
            </a:endParaRP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9122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590931"/>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You haven’t seen… </a:t>
            </a:r>
            <a:endParaRPr lang="en-US" sz="3600" b="1" dirty="0">
              <a:solidFill>
                <a:srgbClr val="5FADC3"/>
              </a:solidFill>
              <a:effectLst>
                <a:outerShdw blurRad="38100" dist="38100" dir="2700000" algn="tl">
                  <a:srgbClr val="000000">
                    <a:alpha val="43137"/>
                  </a:srgbClr>
                </a:outerShdw>
              </a:effectLst>
            </a:endParaRP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50744" y="2062011"/>
            <a:ext cx="5341236" cy="4215962"/>
          </a:xfrm>
        </p:spPr>
        <p:txBody>
          <a:bodyPr wrap="square">
            <a:spAutoFit/>
          </a:bodyPr>
          <a:lstStyle/>
          <a:p>
            <a:r>
              <a:rPr lang="en-US" sz="3200" b="1" dirty="0">
                <a:effectLst>
                  <a:outerShdw blurRad="38100" dist="38100" dir="2700000" algn="tl">
                    <a:srgbClr val="000000">
                      <a:alpha val="43137"/>
                    </a:srgbClr>
                  </a:outerShdw>
                </a:effectLst>
              </a:rPr>
              <a:t>Streets of gold…</a:t>
            </a:r>
          </a:p>
          <a:p>
            <a:r>
              <a:rPr lang="en-US" sz="3200" b="1" dirty="0">
                <a:effectLst>
                  <a:outerShdw blurRad="38100" dist="38100" dir="2700000" algn="tl">
                    <a:srgbClr val="000000">
                      <a:alpha val="43137"/>
                    </a:srgbClr>
                  </a:outerShdw>
                </a:effectLst>
              </a:rPr>
              <a:t>Pearly gates…</a:t>
            </a:r>
          </a:p>
          <a:p>
            <a:r>
              <a:rPr lang="en-US" sz="3200" b="1" dirty="0">
                <a:effectLst>
                  <a:outerShdw blurRad="38100" dist="38100" dir="2700000" algn="tl">
                    <a:srgbClr val="000000">
                      <a:alpha val="43137"/>
                    </a:srgbClr>
                  </a:outerShdw>
                </a:effectLst>
              </a:rPr>
              <a:t>River of life…</a:t>
            </a:r>
          </a:p>
          <a:p>
            <a:r>
              <a:rPr lang="en-US" sz="3200" b="1" dirty="0">
                <a:effectLst>
                  <a:outerShdw blurRad="38100" dist="38100" dir="2700000" algn="tl">
                    <a:srgbClr val="000000">
                      <a:alpha val="43137"/>
                    </a:srgbClr>
                  </a:outerShdw>
                </a:effectLst>
              </a:rPr>
              <a:t>Tree of life…</a:t>
            </a:r>
          </a:p>
          <a:p>
            <a:r>
              <a:rPr lang="en-US" sz="3200" b="1" dirty="0">
                <a:effectLst>
                  <a:outerShdw blurRad="38100" dist="38100" dir="2700000" algn="tl">
                    <a:srgbClr val="000000">
                      <a:alpha val="43137"/>
                    </a:srgbClr>
                  </a:outerShdw>
                </a:effectLst>
              </a:rPr>
              <a:t>God’s face…</a:t>
            </a:r>
          </a:p>
          <a:p>
            <a:pPr marL="0" indent="0">
              <a:buNone/>
            </a:pPr>
            <a:endParaRPr lang="en-US" sz="3200" b="1" dirty="0">
              <a:effectLst>
                <a:outerShdw blurRad="38100" dist="38100" dir="2700000" algn="tl">
                  <a:srgbClr val="000000">
                    <a:alpha val="43137"/>
                  </a:srgbClr>
                </a:outerShdw>
              </a:effectLst>
            </a:endParaRP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0713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1290584"/>
            <a:ext cx="5147498" cy="4674870"/>
          </a:xfrm>
        </p:spPr>
        <p:txBody>
          <a:bodyPr wrap="square">
            <a:spAutoFit/>
          </a:bodyPr>
          <a:lstStyle/>
          <a:p>
            <a:pPr marL="0" indent="0">
              <a:buNone/>
            </a:pPr>
            <a:r>
              <a:rPr lang="en-US" sz="3600" b="1" dirty="0">
                <a:effectLst>
                  <a:outerShdw blurRad="38100" dist="38100" dir="2700000" algn="tl">
                    <a:srgbClr val="000000">
                      <a:alpha val="43137"/>
                    </a:srgbClr>
                  </a:outerShdw>
                </a:effectLst>
              </a:rPr>
              <a:t>But when you die, do you expect to live in the beautiful, heavenly city, where God’s people enjoy infinite happiness and inconceivable privileges?</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239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4" name="Straight Connector 33">
            <a:extLst>
              <a:ext uri="{FF2B5EF4-FFF2-40B4-BE49-F238E27FC236}">
                <a16:creationId xmlns:a16="http://schemas.microsoft.com/office/drawing/2014/main" id="{F209B62C-3402-4623-9A7C-AA048B56F8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36" name="Rectangle 35">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Clouds and clear skies">
            <a:extLst>
              <a:ext uri="{FF2B5EF4-FFF2-40B4-BE49-F238E27FC236}">
                <a16:creationId xmlns:a16="http://schemas.microsoft.com/office/drawing/2014/main" id="{20777617-A0E9-7671-CDAF-A104EDB4E696}"/>
              </a:ext>
            </a:extLst>
          </p:cNvPr>
          <p:cNvPicPr>
            <a:picLocks noChangeAspect="1"/>
          </p:cNvPicPr>
          <p:nvPr/>
        </p:nvPicPr>
        <p:blipFill rotWithShape="1">
          <a:blip r:embed="rId2"/>
          <a:srcRect b="15414"/>
          <a:stretch/>
        </p:blipFill>
        <p:spPr>
          <a:xfrm>
            <a:off x="21" y="11"/>
            <a:ext cx="12191979" cy="6857989"/>
          </a:xfrm>
          <a:prstGeom prst="rect">
            <a:avLst/>
          </a:prstGeom>
        </p:spPr>
      </p:pic>
      <p:sp>
        <p:nvSpPr>
          <p:cNvPr id="38" name="Rectangle 37">
            <a:extLst>
              <a:ext uri="{FF2B5EF4-FFF2-40B4-BE49-F238E27FC236}">
                <a16:creationId xmlns:a16="http://schemas.microsoft.com/office/drawing/2014/main" id="{122AB34F-E75C-451A-8410-05B6C249E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648484"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B8330FEE-FF78-85EC-887E-8A4B5D02124C}"/>
              </a:ext>
            </a:extLst>
          </p:cNvPr>
          <p:cNvSpPr>
            <a:spLocks noGrp="1"/>
          </p:cNvSpPr>
          <p:nvPr>
            <p:ph type="title"/>
          </p:nvPr>
        </p:nvSpPr>
        <p:spPr>
          <a:xfrm>
            <a:off x="6268825" y="914400"/>
            <a:ext cx="5045852" cy="2862322"/>
          </a:xfrm>
        </p:spPr>
        <p:txBody>
          <a:bodyPr vert="horz" lIns="91440" tIns="45720" rIns="91440" bIns="45720" rtlCol="0" anchor="t">
            <a:spAutoFit/>
          </a:bodyPr>
          <a:lstStyle/>
          <a:p>
            <a:pPr algn="r"/>
            <a:r>
              <a:rPr lang="en-US" sz="6000" b="1" dirty="0">
                <a:solidFill>
                  <a:srgbClr val="FFFFFF"/>
                </a:solidFill>
                <a:effectLst>
                  <a:outerShdw blurRad="38100" dist="38100" dir="2700000" algn="tl">
                    <a:srgbClr val="000000">
                      <a:alpha val="43137"/>
                    </a:srgbClr>
                  </a:outerShdw>
                </a:effectLst>
              </a:rPr>
              <a:t>We Are Looking for a City</a:t>
            </a:r>
          </a:p>
        </p:txBody>
      </p:sp>
      <p:sp>
        <p:nvSpPr>
          <p:cNvPr id="9" name="Text Placeholder 8">
            <a:extLst>
              <a:ext uri="{FF2B5EF4-FFF2-40B4-BE49-F238E27FC236}">
                <a16:creationId xmlns:a16="http://schemas.microsoft.com/office/drawing/2014/main" id="{2D1BB713-6C72-C0C1-F31C-3197264625F3}"/>
              </a:ext>
            </a:extLst>
          </p:cNvPr>
          <p:cNvSpPr>
            <a:spLocks noGrp="1"/>
          </p:cNvSpPr>
          <p:nvPr>
            <p:ph type="body" idx="1"/>
          </p:nvPr>
        </p:nvSpPr>
        <p:spPr>
          <a:xfrm>
            <a:off x="6373503" y="5253051"/>
            <a:ext cx="4941173" cy="812923"/>
          </a:xfrm>
        </p:spPr>
        <p:txBody>
          <a:bodyPr vert="horz" lIns="91440" tIns="45720" rIns="91440" bIns="45720" rtlCol="0" anchor="t">
            <a:normAutofit/>
          </a:bodyPr>
          <a:lstStyle/>
          <a:p>
            <a:pPr algn="r">
              <a:lnSpc>
                <a:spcPct val="130000"/>
              </a:lnSpc>
            </a:pPr>
            <a:endParaRPr lang="en-US" sz="1800" b="1" cap="all" spc="300">
              <a:solidFill>
                <a:srgbClr val="FFFFFF"/>
              </a:solidFill>
            </a:endParaRPr>
          </a:p>
        </p:txBody>
      </p:sp>
      <p:cxnSp>
        <p:nvCxnSpPr>
          <p:cNvPr id="40" name="Straight Connector 39">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222043"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65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1290584"/>
            <a:ext cx="5147498" cy="4196342"/>
          </a:xfrm>
        </p:spPr>
        <p:txBody>
          <a:bodyPr wrap="square">
            <a:spAutoFit/>
          </a:bodyPr>
          <a:lstStyle/>
          <a:p>
            <a:pPr marL="0" indent="0">
              <a:buNone/>
            </a:pPr>
            <a:r>
              <a:rPr lang="en-US" sz="4400" b="1" dirty="0">
                <a:effectLst>
                  <a:outerShdw blurRad="38100" dist="38100" dir="2700000" algn="tl">
                    <a:srgbClr val="000000">
                      <a:alpha val="43137"/>
                    </a:srgbClr>
                  </a:outerShdw>
                </a:effectLst>
              </a:rPr>
              <a:t>“Heaven is a prepared place for those who have prepared for it…” </a:t>
            </a:r>
          </a:p>
          <a:p>
            <a:pPr marL="0" indent="0">
              <a:buNone/>
            </a:pPr>
            <a:r>
              <a:rPr lang="en-US" sz="4400" b="1" dirty="0">
                <a:effectLst>
                  <a:outerShdw blurRad="38100" dist="38100" dir="2700000" algn="tl">
                    <a:srgbClr val="000000">
                      <a:alpha val="43137"/>
                    </a:srgbClr>
                  </a:outerShdw>
                </a:effectLst>
              </a:rPr>
              <a:t>(H. A. Dixon)</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6576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nSpc>
                <a:spcPct val="90000"/>
              </a:lnSpc>
            </a:pPr>
            <a:r>
              <a:rPr lang="en-US" sz="3600" b="1" dirty="0">
                <a:effectLst>
                  <a:outerShdw blurRad="38100" dist="38100" dir="2700000" algn="tl">
                    <a:srgbClr val="000000">
                      <a:alpha val="43137"/>
                    </a:srgbClr>
                  </a:outerShdw>
                </a:effectLst>
              </a:rPr>
              <a:t>Abraham Looked for a City</a:t>
            </a:r>
            <a:r>
              <a:rPr lang="en-US" sz="3600" b="1" dirty="0">
                <a:solidFill>
                  <a:srgbClr val="5585C8"/>
                </a:solidFill>
                <a:effectLst>
                  <a:outerShdw blurRad="38100" dist="38100" dir="2700000" algn="tl">
                    <a:srgbClr val="000000">
                      <a:alpha val="43137"/>
                    </a:srgbClr>
                  </a:outerShdw>
                </a:effectLst>
              </a:rPr>
              <a:t>: Heb. 11:8-16</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765262"/>
          </a:xfrm>
        </p:spPr>
        <p:txBody>
          <a:bodyPr wrap="square">
            <a:spAutoFit/>
          </a:bodyPr>
          <a:lstStyle/>
          <a:p>
            <a:r>
              <a:rPr lang="en-US" sz="3200" b="1" dirty="0">
                <a:effectLst>
                  <a:outerShdw blurRad="38100" dist="38100" dir="2700000" algn="tl">
                    <a:srgbClr val="000000">
                      <a:alpha val="43137"/>
                    </a:srgbClr>
                  </a:outerShdw>
                </a:effectLst>
              </a:rPr>
              <a:t>Obeyed God but never inherited promised land.</a:t>
            </a:r>
          </a:p>
          <a:p>
            <a:r>
              <a:rPr lang="en-US" sz="3200" b="1" dirty="0">
                <a:effectLst>
                  <a:outerShdw blurRad="38100" dist="38100" dir="2700000" algn="tl">
                    <a:srgbClr val="000000">
                      <a:alpha val="43137"/>
                    </a:srgbClr>
                  </a:outerShdw>
                </a:effectLst>
              </a:rPr>
              <a:t>Tents = nomadic life of God’s people of all ages.</a:t>
            </a:r>
          </a:p>
          <a:p>
            <a:r>
              <a:rPr lang="en-US" sz="3200" b="1" dirty="0">
                <a:effectLst>
                  <a:outerShdw blurRad="38100" dist="38100" dir="2700000" algn="tl">
                    <a:srgbClr val="000000">
                      <a:alpha val="43137"/>
                    </a:srgbClr>
                  </a:outerShdw>
                </a:effectLst>
              </a:rPr>
              <a:t>Saw the better country </a:t>
            </a:r>
            <a:r>
              <a:rPr lang="en-US" sz="2800" b="1" dirty="0">
                <a:effectLst>
                  <a:outerShdw blurRad="38100" dist="38100" dir="2700000" algn="tl">
                    <a:srgbClr val="000000">
                      <a:alpha val="43137"/>
                    </a:srgbClr>
                  </a:outerShdw>
                </a:effectLst>
              </a:rPr>
              <a:t>from afar.</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50744"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34021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nSpc>
                <a:spcPct val="90000"/>
              </a:lnSpc>
            </a:pPr>
            <a:r>
              <a:rPr lang="en-US" sz="3600" b="1" dirty="0">
                <a:effectLst>
                  <a:outerShdw blurRad="38100" dist="38100" dir="2700000" algn="tl">
                    <a:srgbClr val="000000">
                      <a:alpha val="43137"/>
                    </a:srgbClr>
                  </a:outerShdw>
                </a:effectLst>
              </a:rPr>
              <a:t>We Too Are Looking for a City</a:t>
            </a:r>
            <a:r>
              <a:rPr lang="en-US" sz="3600" b="1" dirty="0">
                <a:solidFill>
                  <a:srgbClr val="5585C8"/>
                </a:solidFill>
                <a:effectLst>
                  <a:outerShdw blurRad="38100" dist="38100" dir="2700000" algn="tl">
                    <a:srgbClr val="000000">
                      <a:alpha val="43137"/>
                    </a:srgbClr>
                  </a:outerShdw>
                </a:effectLst>
              </a:rPr>
              <a:t>: Heb. 13:4</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831242"/>
          </a:xfrm>
        </p:spPr>
        <p:txBody>
          <a:bodyPr wrap="square">
            <a:spAutoFit/>
          </a:bodyPr>
          <a:lstStyle/>
          <a:p>
            <a:r>
              <a:rPr lang="en-US" sz="3200" b="1" dirty="0">
                <a:effectLst>
                  <a:outerShdw blurRad="38100" dist="38100" dir="2700000" algn="tl">
                    <a:srgbClr val="000000">
                      <a:alpha val="43137"/>
                    </a:srgbClr>
                  </a:outerShdw>
                </a:effectLst>
              </a:rPr>
              <a:t>Jesus is preparing a place. John 14:1-3</a:t>
            </a:r>
          </a:p>
          <a:p>
            <a:r>
              <a:rPr lang="en-US" sz="3200" b="1" dirty="0">
                <a:effectLst>
                  <a:outerShdw blurRad="38100" dist="38100" dir="2700000" algn="tl">
                    <a:srgbClr val="000000">
                      <a:alpha val="43137"/>
                    </a:srgbClr>
                  </a:outerShdw>
                </a:effectLst>
              </a:rPr>
              <a:t> A City for us. Hebrews 11:16</a:t>
            </a:r>
          </a:p>
          <a:p>
            <a:r>
              <a:rPr lang="en-US" sz="3200" b="1" dirty="0">
                <a:effectLst>
                  <a:outerShdw blurRad="38100" dist="38100" dir="2700000" algn="tl">
                    <a:srgbClr val="000000">
                      <a:alpha val="43137"/>
                    </a:srgbClr>
                  </a:outerShdw>
                </a:effectLst>
              </a:rPr>
              <a:t>As a bride prepared for her husband. Revelation 21:2</a:t>
            </a:r>
            <a:endParaRPr lang="en-US" sz="2800" b="1" dirty="0">
              <a:effectLst>
                <a:outerShdw blurRad="38100" dist="38100" dir="2700000" algn="tl">
                  <a:srgbClr val="000000">
                    <a:alpha val="43137"/>
                  </a:srgbClr>
                </a:outerShdw>
              </a:effectLst>
            </a:endParaRP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50744"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051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4" name="Straight Connector 33">
            <a:extLst>
              <a:ext uri="{FF2B5EF4-FFF2-40B4-BE49-F238E27FC236}">
                <a16:creationId xmlns:a16="http://schemas.microsoft.com/office/drawing/2014/main" id="{F209B62C-3402-4623-9A7C-AA048B56F8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36" name="Rectangle 35">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Clouds and clear skies">
            <a:extLst>
              <a:ext uri="{FF2B5EF4-FFF2-40B4-BE49-F238E27FC236}">
                <a16:creationId xmlns:a16="http://schemas.microsoft.com/office/drawing/2014/main" id="{20777617-A0E9-7671-CDAF-A104EDB4E696}"/>
              </a:ext>
            </a:extLst>
          </p:cNvPr>
          <p:cNvPicPr>
            <a:picLocks noChangeAspect="1"/>
          </p:cNvPicPr>
          <p:nvPr/>
        </p:nvPicPr>
        <p:blipFill rotWithShape="1">
          <a:blip r:embed="rId2"/>
          <a:srcRect b="15414"/>
          <a:stretch/>
        </p:blipFill>
        <p:spPr>
          <a:xfrm>
            <a:off x="20" y="10"/>
            <a:ext cx="12191979" cy="6857989"/>
          </a:xfrm>
          <a:prstGeom prst="rect">
            <a:avLst/>
          </a:prstGeom>
        </p:spPr>
      </p:pic>
      <p:sp>
        <p:nvSpPr>
          <p:cNvPr id="38" name="Rectangle 37">
            <a:extLst>
              <a:ext uri="{FF2B5EF4-FFF2-40B4-BE49-F238E27FC236}">
                <a16:creationId xmlns:a16="http://schemas.microsoft.com/office/drawing/2014/main" id="{122AB34F-E75C-451A-8410-05B6C249E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648484"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B8330FEE-FF78-85EC-887E-8A4B5D02124C}"/>
              </a:ext>
            </a:extLst>
          </p:cNvPr>
          <p:cNvSpPr>
            <a:spLocks noGrp="1"/>
          </p:cNvSpPr>
          <p:nvPr>
            <p:ph type="title"/>
          </p:nvPr>
        </p:nvSpPr>
        <p:spPr>
          <a:xfrm>
            <a:off x="6268825" y="914400"/>
            <a:ext cx="5045852" cy="2862322"/>
          </a:xfrm>
        </p:spPr>
        <p:txBody>
          <a:bodyPr vert="horz" lIns="91440" tIns="45720" rIns="91440" bIns="45720" rtlCol="0" anchor="t">
            <a:spAutoFit/>
          </a:bodyPr>
          <a:lstStyle/>
          <a:p>
            <a:pPr algn="r"/>
            <a:r>
              <a:rPr lang="en-US" sz="6000" b="1" dirty="0">
                <a:solidFill>
                  <a:srgbClr val="FFFFFF"/>
                </a:solidFill>
                <a:effectLst>
                  <a:outerShdw blurRad="38100" dist="38100" dir="2700000" algn="tl">
                    <a:srgbClr val="000000">
                      <a:alpha val="43137"/>
                    </a:srgbClr>
                  </a:outerShdw>
                </a:effectLst>
              </a:rPr>
              <a:t>John’s Vision of that Heavenly City</a:t>
            </a:r>
          </a:p>
        </p:txBody>
      </p:sp>
      <p:sp>
        <p:nvSpPr>
          <p:cNvPr id="9" name="Text Placeholder 8">
            <a:extLst>
              <a:ext uri="{FF2B5EF4-FFF2-40B4-BE49-F238E27FC236}">
                <a16:creationId xmlns:a16="http://schemas.microsoft.com/office/drawing/2014/main" id="{2D1BB713-6C72-C0C1-F31C-3197264625F3}"/>
              </a:ext>
            </a:extLst>
          </p:cNvPr>
          <p:cNvSpPr>
            <a:spLocks noGrp="1"/>
          </p:cNvSpPr>
          <p:nvPr>
            <p:ph type="body" idx="1"/>
          </p:nvPr>
        </p:nvSpPr>
        <p:spPr>
          <a:xfrm>
            <a:off x="5936343" y="5253051"/>
            <a:ext cx="5378333" cy="727635"/>
          </a:xfrm>
        </p:spPr>
        <p:txBody>
          <a:bodyPr vert="horz" wrap="square" lIns="91440" tIns="45720" rIns="91440" bIns="45720" rtlCol="0" anchor="t">
            <a:spAutoFit/>
          </a:bodyPr>
          <a:lstStyle/>
          <a:p>
            <a:pPr algn="r">
              <a:lnSpc>
                <a:spcPct val="130000"/>
              </a:lnSpc>
            </a:pPr>
            <a:r>
              <a:rPr lang="en-US" sz="3600" b="1" spc="300" dirty="0">
                <a:solidFill>
                  <a:srgbClr val="FFFFFF"/>
                </a:solidFill>
              </a:rPr>
              <a:t>Revelation 21:1-22:5</a:t>
            </a:r>
          </a:p>
        </p:txBody>
      </p:sp>
      <p:cxnSp>
        <p:nvCxnSpPr>
          <p:cNvPr id="40" name="Straight Connector 39">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222043"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3556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nSpc>
                <a:spcPct val="90000"/>
              </a:lnSpc>
            </a:pPr>
            <a:r>
              <a:rPr lang="en-US" sz="3600" b="1" dirty="0">
                <a:effectLst>
                  <a:outerShdw blurRad="38100" dist="38100" dir="2700000" algn="tl">
                    <a:srgbClr val="000000">
                      <a:alpha val="43137"/>
                    </a:srgbClr>
                  </a:outerShdw>
                </a:effectLst>
              </a:rPr>
              <a:t>The Figures of the Bride and the City</a:t>
            </a:r>
            <a:endParaRPr lang="en-US" sz="3600" b="1" dirty="0">
              <a:solidFill>
                <a:srgbClr val="5585C8"/>
              </a:solidFill>
              <a:effectLst>
                <a:outerShdw blurRad="38100" dist="38100" dir="2700000" algn="tl">
                  <a:srgbClr val="000000">
                    <a:alpha val="43137"/>
                  </a:srgbClr>
                </a:outerShdw>
              </a:effectLst>
            </a:endParaRP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959482"/>
          </a:xfrm>
        </p:spPr>
        <p:txBody>
          <a:bodyPr wrap="square">
            <a:spAutoFit/>
          </a:bodyPr>
          <a:lstStyle/>
          <a:p>
            <a:r>
              <a:rPr lang="en-US" sz="3200" b="1" dirty="0">
                <a:effectLst>
                  <a:outerShdw blurRad="38100" dist="38100" dir="2700000" algn="tl">
                    <a:srgbClr val="000000">
                      <a:alpha val="43137"/>
                    </a:srgbClr>
                  </a:outerShdw>
                </a:effectLst>
              </a:rPr>
              <a:t>Bride suggests relationship b/w church and the lamb.</a:t>
            </a:r>
          </a:p>
          <a:p>
            <a:r>
              <a:rPr lang="en-US" sz="3200" b="1" dirty="0">
                <a:effectLst>
                  <a:outerShdw blurRad="38100" dist="38100" dir="2700000" algn="tl">
                    <a:srgbClr val="000000">
                      <a:alpha val="43137"/>
                    </a:srgbClr>
                  </a:outerShdw>
                </a:effectLst>
              </a:rPr>
              <a:t>Bride is object of His love. </a:t>
            </a:r>
          </a:p>
          <a:p>
            <a:r>
              <a:rPr lang="en-US" sz="3200" b="1" dirty="0">
                <a:effectLst>
                  <a:outerShdw blurRad="38100" dist="38100" dir="2700000" algn="tl">
                    <a:srgbClr val="000000">
                      <a:alpha val="43137"/>
                    </a:srgbClr>
                  </a:outerShdw>
                </a:effectLst>
              </a:rPr>
              <a:t>She is holy &amp; w/out blemish. </a:t>
            </a:r>
          </a:p>
          <a:p>
            <a:r>
              <a:rPr lang="en-US" sz="3200" b="1" dirty="0">
                <a:effectLst>
                  <a:outerShdw blurRad="38100" dist="38100" dir="2700000" algn="tl">
                    <a:srgbClr val="000000">
                      <a:alpha val="43137"/>
                    </a:srgbClr>
                  </a:outerShdw>
                </a:effectLst>
              </a:rPr>
              <a:t>Eph. 5:23-27; Rev. 19:7</a:t>
            </a:r>
            <a:endParaRPr lang="en-US" sz="2800" b="1" dirty="0">
              <a:effectLst>
                <a:outerShdw blurRad="38100" dist="38100" dir="2700000" algn="tl">
                  <a:srgbClr val="000000">
                    <a:alpha val="43137"/>
                  </a:srgbClr>
                </a:outerShdw>
              </a:effectLst>
            </a:endParaRP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0332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nSpc>
                <a:spcPct val="90000"/>
              </a:lnSpc>
            </a:pPr>
            <a:r>
              <a:rPr lang="en-US" sz="3600" b="1" dirty="0">
                <a:effectLst>
                  <a:outerShdw blurRad="38100" dist="38100" dir="2700000" algn="tl">
                    <a:srgbClr val="000000">
                      <a:alpha val="43137"/>
                    </a:srgbClr>
                  </a:outerShdw>
                </a:effectLst>
              </a:rPr>
              <a:t>John’s Heavenly Vision: </a:t>
            </a:r>
            <a:r>
              <a:rPr lang="en-US" sz="3600" b="1" dirty="0">
                <a:solidFill>
                  <a:srgbClr val="5FADC3"/>
                </a:solidFill>
                <a:effectLst>
                  <a:outerShdw blurRad="38100" dist="38100" dir="2700000" algn="tl">
                    <a:srgbClr val="000000">
                      <a:alpha val="43137"/>
                    </a:srgbClr>
                  </a:outerShdw>
                </a:effectLst>
              </a:rPr>
              <a:t>Rev. 21:1-22:5</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4080220"/>
          </a:xfrm>
        </p:spPr>
        <p:txBody>
          <a:bodyPr wrap="square">
            <a:spAutoFit/>
          </a:bodyPr>
          <a:lstStyle/>
          <a:p>
            <a:r>
              <a:rPr lang="en-US" sz="3200" b="1" dirty="0">
                <a:effectLst>
                  <a:outerShdw blurRad="38100" dist="38100" dir="2700000" algn="tl">
                    <a:srgbClr val="000000">
                      <a:alpha val="43137"/>
                    </a:srgbClr>
                  </a:outerShdw>
                </a:effectLst>
              </a:rPr>
              <a:t>Symbolic language is meant to give our finite minds a sense of the infinite…</a:t>
            </a:r>
          </a:p>
          <a:p>
            <a:r>
              <a:rPr lang="en-US" sz="2800" b="1" dirty="0">
                <a:effectLst>
                  <a:outerShdw blurRad="38100" dist="38100" dir="2700000" algn="tl">
                    <a:srgbClr val="000000">
                      <a:alpha val="43137"/>
                    </a:srgbClr>
                  </a:outerShdw>
                </a:effectLst>
              </a:rPr>
              <a:t>Earthly figures provide only the merest glimpse of the actual glories of Heaven</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3433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The City’s Beauty: </a:t>
            </a:r>
            <a:r>
              <a:rPr lang="en-US" sz="3600" b="1" dirty="0">
                <a:solidFill>
                  <a:srgbClr val="5FADC3"/>
                </a:solidFill>
                <a:effectLst>
                  <a:outerShdw blurRad="38100" dist="38100" dir="2700000" algn="tl">
                    <a:srgbClr val="000000">
                      <a:alpha val="43137"/>
                    </a:srgbClr>
                  </a:outerShdw>
                </a:effectLst>
              </a:rPr>
              <a:t>Incomparable</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112070"/>
          </a:xfrm>
        </p:spPr>
        <p:txBody>
          <a:bodyPr wrap="square">
            <a:spAutoFit/>
          </a:bodyPr>
          <a:lstStyle/>
          <a:p>
            <a:r>
              <a:rPr lang="en-US" sz="3200" b="1" dirty="0">
                <a:effectLst>
                  <a:outerShdw blurRad="38100" dist="38100" dir="2700000" algn="tl">
                    <a:srgbClr val="000000">
                      <a:alpha val="43137"/>
                    </a:srgbClr>
                  </a:outerShdw>
                </a:effectLst>
              </a:rPr>
              <a:t>Reflects the Glory of God.</a:t>
            </a:r>
          </a:p>
          <a:p>
            <a:r>
              <a:rPr lang="en-US" sz="3200" b="1" dirty="0">
                <a:effectLst>
                  <a:outerShdw blurRad="38100" dist="38100" dir="2700000" algn="tl">
                    <a:srgbClr val="000000">
                      <a:alpha val="43137"/>
                    </a:srgbClr>
                  </a:outerShdw>
                </a:effectLst>
              </a:rPr>
              <a:t>Focus is on the unparalleled beauty of this city built by God for those who love Him. </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6426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C897E8-E8C3-4376-43EA-A318D7F0025F}"/>
              </a:ext>
            </a:extLst>
          </p:cNvPr>
          <p:cNvSpPr>
            <a:spLocks noGrp="1"/>
          </p:cNvSpPr>
          <p:nvPr>
            <p:ph type="title"/>
          </p:nvPr>
        </p:nvSpPr>
        <p:spPr>
          <a:xfrm>
            <a:off x="6884845" y="1168400"/>
            <a:ext cx="4934856" cy="1089529"/>
          </a:xfrm>
        </p:spPr>
        <p:txBody>
          <a:bodyPr wrap="square">
            <a:spAutoFit/>
          </a:bodyPr>
          <a:lstStyle/>
          <a:p>
            <a:pPr algn="ctr">
              <a:lnSpc>
                <a:spcPct val="90000"/>
              </a:lnSpc>
            </a:pPr>
            <a:r>
              <a:rPr lang="en-US" sz="3600" b="1" dirty="0">
                <a:effectLst>
                  <a:outerShdw blurRad="38100" dist="38100" dir="2700000" algn="tl">
                    <a:srgbClr val="000000">
                      <a:alpha val="43137"/>
                    </a:srgbClr>
                  </a:outerShdw>
                </a:effectLst>
              </a:rPr>
              <a:t>Size &amp; Structure: </a:t>
            </a:r>
            <a:r>
              <a:rPr lang="en-US" sz="3600" b="1" dirty="0">
                <a:solidFill>
                  <a:srgbClr val="5FADC3"/>
                </a:solidFill>
                <a:effectLst>
                  <a:outerShdw blurRad="38100" dist="38100" dir="2700000" algn="tl">
                    <a:srgbClr val="000000">
                      <a:alpha val="43137"/>
                    </a:srgbClr>
                  </a:outerShdw>
                </a:effectLst>
              </a:rPr>
              <a:t>Incredible</a:t>
            </a:r>
          </a:p>
        </p:txBody>
      </p:sp>
      <p:pic>
        <p:nvPicPr>
          <p:cNvPr id="4" name="Picture 3" descr="Clouds and clear skies">
            <a:extLst>
              <a:ext uri="{FF2B5EF4-FFF2-40B4-BE49-F238E27FC236}">
                <a16:creationId xmlns:a16="http://schemas.microsoft.com/office/drawing/2014/main" id="{C68744F5-7C4F-874E-6EC8-8829E68F444A}"/>
              </a:ext>
            </a:extLst>
          </p:cNvPr>
          <p:cNvPicPr>
            <a:picLocks noChangeAspect="1"/>
          </p:cNvPicPr>
          <p:nvPr/>
        </p:nvPicPr>
        <p:blipFill rotWithShape="1">
          <a:blip r:embed="rId2"/>
          <a:srcRect l="4403" r="32447"/>
          <a:stretch/>
        </p:blipFill>
        <p:spPr>
          <a:xfrm>
            <a:off x="20" y="10"/>
            <a:ext cx="6512527" cy="6857990"/>
          </a:xfrm>
          <a:prstGeom prst="rect">
            <a:avLst/>
          </a:prstGeom>
        </p:spPr>
      </p:pic>
      <p:cxnSp>
        <p:nvCxnSpPr>
          <p:cNvPr id="16"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37121"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9BE083-7D87-09B8-04F6-6B9605AD1DB5}"/>
              </a:ext>
            </a:extLst>
          </p:cNvPr>
          <p:cNvSpPr>
            <a:spLocks noGrp="1"/>
          </p:cNvSpPr>
          <p:nvPr>
            <p:ph idx="1"/>
          </p:nvPr>
        </p:nvSpPr>
        <p:spPr>
          <a:xfrm>
            <a:off x="6884845" y="2418407"/>
            <a:ext cx="5341236" cy="3959482"/>
          </a:xfrm>
        </p:spPr>
        <p:txBody>
          <a:bodyPr wrap="square">
            <a:spAutoFit/>
          </a:bodyPr>
          <a:lstStyle/>
          <a:p>
            <a:r>
              <a:rPr lang="en-US" sz="3200" b="1" dirty="0">
                <a:effectLst>
                  <a:outerShdw blurRad="38100" dist="38100" dir="2700000" algn="tl">
                    <a:srgbClr val="000000">
                      <a:alpha val="43137"/>
                    </a:srgbClr>
                  </a:outerShdw>
                </a:effectLst>
              </a:rPr>
              <a:t>1,500 x 1,500 x 1,500 mi.</a:t>
            </a:r>
            <a:r>
              <a:rPr lang="en-US" sz="3200" b="1" baseline="30000" dirty="0">
                <a:effectLst>
                  <a:outerShdw blurRad="38100" dist="38100" dir="2700000" algn="tl">
                    <a:srgbClr val="000000">
                      <a:alpha val="43137"/>
                    </a:srgbClr>
                  </a:outerShdw>
                </a:effectLst>
              </a:rPr>
              <a:t>3</a:t>
            </a:r>
          </a:p>
          <a:p>
            <a:r>
              <a:rPr lang="en-US" sz="3200" b="1" dirty="0">
                <a:effectLst>
                  <a:outerShdw blurRad="38100" dist="38100" dir="2700000" algn="tl">
                    <a:srgbClr val="000000">
                      <a:alpha val="43137"/>
                    </a:srgbClr>
                  </a:outerShdw>
                </a:effectLst>
              </a:rPr>
              <a:t>2.25 M. mi.</a:t>
            </a:r>
            <a:r>
              <a:rPr lang="en-US" sz="3200" b="1" baseline="30000" dirty="0">
                <a:effectLst>
                  <a:outerShdw blurRad="38100" dist="38100" dir="2700000" algn="tl">
                    <a:srgbClr val="000000">
                      <a:alpha val="43137"/>
                    </a:srgbClr>
                  </a:outerShdw>
                </a:effectLst>
              </a:rPr>
              <a:t>2</a:t>
            </a:r>
            <a:r>
              <a:rPr lang="en-US" sz="3200" b="1" dirty="0">
                <a:effectLst>
                  <a:outerShdw blurRad="38100" dist="38100" dir="2700000" algn="tl">
                    <a:srgbClr val="000000">
                      <a:alpha val="43137"/>
                    </a:srgbClr>
                  </a:outerShdw>
                </a:effectLst>
              </a:rPr>
              <a:t> (Australia)</a:t>
            </a:r>
          </a:p>
          <a:p>
            <a:r>
              <a:rPr lang="en-US" sz="3200" b="1" dirty="0">
                <a:effectLst>
                  <a:outerShdw blurRad="38100" dist="38100" dir="2700000" algn="tl">
                    <a:srgbClr val="000000">
                      <a:alpha val="43137"/>
                    </a:srgbClr>
                  </a:outerShdw>
                </a:effectLst>
              </a:rPr>
              <a:t>12 foundation stones each 500 mi. long </a:t>
            </a:r>
          </a:p>
          <a:p>
            <a:r>
              <a:rPr lang="en-US" sz="3200" b="1" dirty="0">
                <a:effectLst>
                  <a:outerShdw blurRad="38100" dist="38100" dir="2700000" algn="tl">
                    <a:srgbClr val="000000">
                      <a:alpha val="43137"/>
                    </a:srgbClr>
                  </a:outerShdw>
                </a:effectLst>
              </a:rPr>
              <a:t>Symbolize that God’s city is without comparison. </a:t>
            </a:r>
          </a:p>
        </p:txBody>
      </p:sp>
      <p:cxnSp>
        <p:nvCxnSpPr>
          <p:cNvPr id="6" name="Straight Connector 5">
            <a:extLst>
              <a:ext uri="{FF2B5EF4-FFF2-40B4-BE49-F238E27FC236}">
                <a16:creationId xmlns:a16="http://schemas.microsoft.com/office/drawing/2014/main" id="{2BF6F706-66E2-BBA2-1F0C-2FDCBAACB689}"/>
              </a:ext>
            </a:extLst>
          </p:cNvPr>
          <p:cNvCxnSpPr/>
          <p:nvPr/>
        </p:nvCxnSpPr>
        <p:spPr>
          <a:xfrm flipH="1">
            <a:off x="6884845" y="1031005"/>
            <a:ext cx="1565239" cy="0"/>
          </a:xfrm>
          <a:prstGeom prst="line">
            <a:avLst/>
          </a:prstGeom>
          <a:ln w="7620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2615087"/>
      </p:ext>
    </p:extLst>
  </p:cSld>
  <p:clrMapOvr>
    <a:masterClrMapping/>
  </p:clrMapOvr>
</p:sld>
</file>

<file path=ppt/theme/theme1.xml><?xml version="1.0" encoding="utf-8"?>
<a:theme xmlns:a="http://schemas.openxmlformats.org/drawingml/2006/main" name="DashVTI">
  <a:themeElements>
    <a:clrScheme name="AnalogousFromLightSeedRightStep">
      <a:dk1>
        <a:srgbClr val="000000"/>
      </a:dk1>
      <a:lt1>
        <a:srgbClr val="FFFFFF"/>
      </a:lt1>
      <a:dk2>
        <a:srgbClr val="243141"/>
      </a:dk2>
      <a:lt2>
        <a:srgbClr val="E8E3E2"/>
      </a:lt2>
      <a:accent1>
        <a:srgbClr val="5FADC3"/>
      </a:accent1>
      <a:accent2>
        <a:srgbClr val="6E90CB"/>
      </a:accent2>
      <a:accent3>
        <a:srgbClr val="8C88D4"/>
      </a:accent3>
      <a:accent4>
        <a:srgbClr val="9A6ECB"/>
      </a:accent4>
      <a:accent5>
        <a:srgbClr val="CC88D4"/>
      </a:accent5>
      <a:accent6>
        <a:srgbClr val="CB6EAE"/>
      </a:accent6>
      <a:hlink>
        <a:srgbClr val="AC7465"/>
      </a:hlink>
      <a:folHlink>
        <a:srgbClr val="7F7F7F"/>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42B0E7C6-1071-483F-A575-9AF7EE1B96AC}" vid="{E18014FF-B132-4F63-9D72-5B85E99D6417}"/>
    </a:ext>
  </a:extLst>
</a:theme>
</file>

<file path=docProps/app.xml><?xml version="1.0" encoding="utf-8"?>
<Properties xmlns="http://schemas.openxmlformats.org/officeDocument/2006/extended-properties" xmlns:vt="http://schemas.openxmlformats.org/officeDocument/2006/docPropsVTypes">
  <TotalTime>3229</TotalTime>
  <Words>538</Words>
  <Application>Microsoft Office PowerPoint</Application>
  <PresentationFormat>Widescreen</PresentationFormat>
  <Paragraphs>62</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Grandview Display</vt:lpstr>
      <vt:lpstr>DashVTI</vt:lpstr>
      <vt:lpstr>Heaven: The Home of Our Soul</vt:lpstr>
      <vt:lpstr>We Are Looking for a City</vt:lpstr>
      <vt:lpstr>Abraham Looked for a City: Heb. 11:8-16</vt:lpstr>
      <vt:lpstr>We Too Are Looking for a City: Heb. 13:4</vt:lpstr>
      <vt:lpstr>John’s Vision of that Heavenly City</vt:lpstr>
      <vt:lpstr>The Figures of the Bride and the City</vt:lpstr>
      <vt:lpstr>John’s Heavenly Vision: Rev. 21:1-22:5</vt:lpstr>
      <vt:lpstr>The City’s Beauty: Incomparable</vt:lpstr>
      <vt:lpstr>Size &amp; Structure: Incredible</vt:lpstr>
      <vt:lpstr>Life in the City: All Inclusive Happiness</vt:lpstr>
      <vt:lpstr>Life in the City: All Inclusive Happiness</vt:lpstr>
      <vt:lpstr>Life in the City: Inconceivable Privileges</vt:lpstr>
      <vt:lpstr>PowerPoint Presentation</vt:lpstr>
      <vt:lpstr>PowerPoint Presentation</vt:lpstr>
      <vt:lpstr>Heaven: The Home of Our Soul</vt:lpstr>
      <vt:lpstr>Noah Never Saw a Flood</vt:lpstr>
      <vt:lpstr>Abraham never saw Heaven</vt:lpstr>
      <vt:lpstr>You haven’t seen…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Heaven: The Home of Our Soul</dc:title>
  <dc:creator>Jack McNiel</dc:creator>
  <cp:lastModifiedBy>Oak Grove church of Christ</cp:lastModifiedBy>
  <cp:revision>4</cp:revision>
  <dcterms:created xsi:type="dcterms:W3CDTF">2023-02-15T20:04:45Z</dcterms:created>
  <dcterms:modified xsi:type="dcterms:W3CDTF">2023-02-19T14:39:21Z</dcterms:modified>
</cp:coreProperties>
</file>